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84" r:id="rId9"/>
    <p:sldId id="264" r:id="rId10"/>
    <p:sldId id="265" r:id="rId11"/>
    <p:sldId id="266" r:id="rId12"/>
    <p:sldId id="267" r:id="rId13"/>
    <p:sldId id="268" r:id="rId14"/>
    <p:sldId id="282" r:id="rId15"/>
    <p:sldId id="283" r:id="rId16"/>
    <p:sldId id="279" r:id="rId17"/>
    <p:sldId id="288" r:id="rId18"/>
    <p:sldId id="269" r:id="rId19"/>
    <p:sldId id="270" r:id="rId20"/>
    <p:sldId id="275" r:id="rId21"/>
    <p:sldId id="271" r:id="rId22"/>
    <p:sldId id="272" r:id="rId23"/>
    <p:sldId id="286" r:id="rId24"/>
    <p:sldId id="273" r:id="rId25"/>
    <p:sldId id="276" r:id="rId26"/>
    <p:sldId id="285" r:id="rId27"/>
    <p:sldId id="277" r:id="rId28"/>
    <p:sldId id="280" r:id="rId29"/>
    <p:sldId id="281" r:id="rId30"/>
    <p:sldId id="274" r:id="rId31"/>
    <p:sldId id="289" r:id="rId32"/>
    <p:sldId id="290" r:id="rId33"/>
    <p:sldId id="291" r:id="rId34"/>
    <p:sldId id="292" r:id="rId35"/>
    <p:sldId id="293" r:id="rId36"/>
    <p:sldId id="301" r:id="rId37"/>
    <p:sldId id="296" r:id="rId38"/>
    <p:sldId id="297" r:id="rId39"/>
    <p:sldId id="302" r:id="rId40"/>
    <p:sldId id="298" r:id="rId41"/>
    <p:sldId id="299" r:id="rId42"/>
    <p:sldId id="300" r:id="rId43"/>
    <p:sldId id="303" r:id="rId44"/>
    <p:sldId id="304" r:id="rId45"/>
    <p:sldId id="305" r:id="rId46"/>
    <p:sldId id="306" r:id="rId47"/>
    <p:sldId id="310" r:id="rId48"/>
    <p:sldId id="307" r:id="rId49"/>
    <p:sldId id="309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ja Arjas" initials="EA" lastIdx="1" clrIdx="0">
    <p:extLst>
      <p:ext uri="{19B8F6BF-5375-455C-9EA6-DF929625EA0E}">
        <p15:presenceInfo xmlns:p15="http://schemas.microsoft.com/office/powerpoint/2012/main" userId="c51846584c72ae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8" autoAdjust="0"/>
    <p:restoredTop sz="94660"/>
  </p:normalViewPr>
  <p:slideViewPr>
    <p:cSldViewPr snapToGrid="0">
      <p:cViewPr varScale="1">
        <p:scale>
          <a:sx n="82" d="100"/>
          <a:sy n="82" d="100"/>
        </p:scale>
        <p:origin x="22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F222-C467-48AE-B7A0-414B5B55054D}" type="datetimeFigureOut">
              <a:rPr lang="fi-FI" smtClean="0"/>
              <a:t>25.11.2016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7B96B-06A0-44C5-A171-769D06AF8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348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7B96B-06A0-44C5-A171-769D06AF8B8C}" type="slidenum">
              <a:rPr lang="fi-FI" smtClean="0"/>
              <a:t>58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576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1466-E895-4DB2-9813-557285C9A020}" type="datetime1">
              <a:rPr lang="fi-FI" smtClean="0"/>
              <a:t>25.11.2016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0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2E23-4633-4F71-8852-28FD2657F22D}" type="datetime1">
              <a:rPr lang="fi-FI" smtClean="0"/>
              <a:t>25.11.2016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42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7511-D3EA-4608-9191-F0DE0624E850}" type="datetime1">
              <a:rPr lang="fi-FI" smtClean="0"/>
              <a:t>25.11.2016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78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5432-E78F-4873-9532-F267B0951CCA}" type="datetime1">
              <a:rPr lang="fi-FI" smtClean="0"/>
              <a:t>25.11.2016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525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1169-33FE-4F9A-B381-B7B05DE55460}" type="datetime1">
              <a:rPr lang="fi-FI" smtClean="0"/>
              <a:t>25.11.2016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62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A91B-411C-4659-94C8-111BD9BC3DED}" type="datetime1">
              <a:rPr lang="fi-FI" smtClean="0"/>
              <a:t>25.11.2016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55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EF4-7729-446C-91FA-11CD5C0FFB3A}" type="datetime1">
              <a:rPr lang="fi-FI" smtClean="0"/>
              <a:t>25.11.2016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000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5748-5DC8-4C14-92C2-ECD1134C6100}" type="datetime1">
              <a:rPr lang="fi-FI" smtClean="0"/>
              <a:t>25.11.2016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180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953-8AAB-43AD-8BBE-7B5CBC3B202D}" type="datetime1">
              <a:rPr lang="fi-FI" smtClean="0"/>
              <a:t>25.11.2016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5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9012-F1DF-41B9-B022-8C6EB183FB28}" type="datetime1">
              <a:rPr lang="fi-FI" smtClean="0"/>
              <a:t>25.11.2016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836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8F36-AB62-4602-846E-9B20C2A98FD8}" type="datetime1">
              <a:rPr lang="fi-FI" smtClean="0"/>
              <a:t>25.11.2016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30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B0D3D-0D29-40A8-ADAD-8C0B3B795409}" type="datetime1">
              <a:rPr lang="fi-FI" smtClean="0"/>
              <a:t>25.11.2016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C0DE9-8B38-46A8-8573-10ADECB2D7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96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stor.org/pss/140307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Exactus</a:t>
            </a:r>
            <a:r>
              <a:rPr lang="en-US" sz="3600" dirty="0"/>
              <a:t> Summer School "Modern statistical methods for natural scientists</a:t>
            </a:r>
            <a:r>
              <a:rPr lang="en-US" sz="3600" dirty="0" smtClean="0"/>
              <a:t>"  </a:t>
            </a:r>
            <a:endParaRPr lang="fi-FI" sz="36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Oulu 1.-</a:t>
            </a:r>
            <a:r>
              <a:rPr lang="en-US" dirty="0" smtClean="0"/>
              <a:t>5.9.2014</a:t>
            </a:r>
          </a:p>
          <a:p>
            <a:endParaRPr lang="en-US" dirty="0"/>
          </a:p>
          <a:p>
            <a:r>
              <a:rPr lang="en-US" dirty="0" smtClean="0"/>
              <a:t>Lecture Notes by Elja Arjas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6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4293"/>
          </a:xfrm>
        </p:spPr>
        <p:txBody>
          <a:bodyPr/>
          <a:lstStyle/>
          <a:p>
            <a:r>
              <a:rPr lang="en-GB" sz="3600" b="1" dirty="0"/>
              <a:t>A simple demonstration: balls in boxes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9942"/>
                <a:ext cx="10515600" cy="467201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GB" b="1" dirty="0" smtClean="0">
                    <a:solidFill>
                      <a:srgbClr val="0070C0"/>
                    </a:solidFill>
                  </a:rPr>
                  <a:t>Probability as an expression of uncertainty of future outcomes:  </a:t>
                </a:r>
                <a:endParaRPr lang="fi-FI" dirty="0">
                  <a:solidFill>
                    <a:srgbClr val="0070C0"/>
                  </a:solidFill>
                </a:endParaRPr>
              </a:p>
              <a:p>
                <a:r>
                  <a:rPr lang="en-GB" sz="2000" dirty="0"/>
                  <a:t>Two boxes, with three ‘similar’ balls in each: </a:t>
                </a:r>
                <a:r>
                  <a:rPr lang="en-GB" sz="2000" dirty="0">
                    <a:solidFill>
                      <a:srgbClr val="0070C0"/>
                    </a:solidFill>
                  </a:rPr>
                  <a:t>Box A has 2 white and 1 yellow balls, and Box B has 1 white and 2 yellow balls</a:t>
                </a:r>
                <a:r>
                  <a:rPr lang="en-GB" sz="2000" dirty="0" smtClean="0">
                    <a:solidFill>
                      <a:srgbClr val="0070C0"/>
                    </a:solidFill>
                  </a:rPr>
                  <a:t>. </a:t>
                </a:r>
                <a:r>
                  <a:rPr lang="en-GB" sz="2000" dirty="0" smtClean="0"/>
                  <a:t>Take </a:t>
                </a:r>
                <a:r>
                  <a:rPr lang="en-GB" sz="2000" dirty="0"/>
                  <a:t>repeated ‘blind draws’ from Box A, with thorough mixing of the balls in between. </a:t>
                </a:r>
                <a:endParaRPr lang="en-GB" sz="2000" dirty="0" smtClean="0"/>
              </a:p>
              <a:p>
                <a:endParaRPr lang="en-GB" sz="2000" dirty="0"/>
              </a:p>
              <a:p>
                <a:r>
                  <a:rPr lang="en-GB" sz="2000" dirty="0" smtClean="0"/>
                  <a:t>This is the relevant (‘prior’) information used for establishing the probability expressions below. In the notation, it is explicated by writing, for example, </a:t>
                </a:r>
                <a:r>
                  <a:rPr lang="en-GB" sz="2000" dirty="0">
                    <a:solidFill>
                      <a:prstClr val="black"/>
                    </a:solidFill>
                  </a:rPr>
                  <a:t>P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fi-FI" sz="2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.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ctrlP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Box</m:t>
                        </m:r>
                        <m:r>
                          <a:rPr lang="en-GB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/>
                  <a:t>if the balls are drawn from Box A.</a:t>
                </a:r>
              </a:p>
              <a:p>
                <a:pPr lvl="0"/>
                <a:endParaRPr lang="en-GB" sz="2000" dirty="0" smtClean="0"/>
              </a:p>
              <a:p>
                <a:pPr lvl="0"/>
                <a:r>
                  <a:rPr lang="en-GB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/>
                  <a:t> = 1 if the </a:t>
                </a:r>
                <a:r>
                  <a:rPr lang="en-GB" sz="2000" i="1" dirty="0" err="1">
                    <a:latin typeface="Cambria" panose="02040503050406030204" pitchFamily="18" charset="0"/>
                  </a:rPr>
                  <a:t>i</a:t>
                </a:r>
                <a:r>
                  <a:rPr lang="en-GB" sz="2000" dirty="0" err="1"/>
                  <a:t>’th</a:t>
                </a:r>
                <a:r>
                  <a:rPr lang="en-GB" sz="2000" dirty="0"/>
                  <a:t> draw gives a white ball,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/>
                  <a:t> = 0 if yellow</a:t>
                </a:r>
                <a:r>
                  <a:rPr lang="en-GB" sz="2000" dirty="0" smtClean="0"/>
                  <a:t>.</a:t>
                </a:r>
              </a:p>
              <a:p>
                <a:pPr lvl="0"/>
                <a:endParaRPr lang="fi-FI" sz="2000" dirty="0"/>
              </a:p>
              <a:p>
                <a:pPr lvl="0"/>
                <a:r>
                  <a:rPr lang="en-GB" sz="2000" dirty="0"/>
                  <a:t> Work out probabilities of the form  </a:t>
                </a:r>
                <a:endParaRPr lang="en-GB" sz="2000" dirty="0" smtClean="0"/>
              </a:p>
              <a:p>
                <a:pPr marL="0" lvl="0" indent="0">
                  <a:buNone/>
                </a:pPr>
                <a:r>
                  <a:rPr lang="en-GB" sz="2000" dirty="0"/>
                  <a:t> </a:t>
                </a:r>
                <a:r>
                  <a:rPr lang="en-GB" sz="2000" dirty="0" smtClean="0"/>
                  <a:t>              P</a:t>
                </a:r>
                <a:r>
                  <a:rPr lang="en-GB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=1, 2,…     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Box</m:t>
                    </m:r>
                    <m:r>
                      <a:rPr lang="en-GB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 ≥1,</m:t>
                    </m:r>
                  </m:oMath>
                </a14:m>
                <a:r>
                  <a:rPr lang="en-GB" sz="2000" dirty="0"/>
                  <a:t> </a:t>
                </a:r>
                <a:endParaRPr lang="en-GB" sz="2000" dirty="0" smtClean="0"/>
              </a:p>
              <a:p>
                <a:pPr marL="0" lvl="0" indent="0">
                  <a:buNone/>
                </a:pPr>
                <a:r>
                  <a:rPr lang="en-GB" sz="2000" dirty="0"/>
                  <a:t> </a:t>
                </a:r>
                <a:r>
                  <a:rPr lang="en-GB" sz="2000" dirty="0" smtClean="0"/>
                  <a:t>   for </a:t>
                </a:r>
                <a:r>
                  <a:rPr lang="en-GB" sz="2000" dirty="0"/>
                  <a:t>different binary sequences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fi-FI" sz="20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GB" sz="2000" dirty="0"/>
                  <a:t> </a:t>
                </a:r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9942"/>
                <a:ext cx="10515600" cy="4672013"/>
              </a:xfrm>
              <a:blipFill rotWithShape="0">
                <a:blip r:embed="rId2"/>
                <a:stretch>
                  <a:fillRect l="-1043" t="-260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9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err="1" smtClean="0"/>
              <a:t>Balls</a:t>
            </a:r>
            <a:r>
              <a:rPr lang="fi-FI" sz="3600" dirty="0" smtClean="0"/>
              <a:t> in </a:t>
            </a:r>
            <a:r>
              <a:rPr lang="fi-FI" sz="3600" dirty="0" err="1" smtClean="0"/>
              <a:t>boxes</a:t>
            </a:r>
            <a:r>
              <a:rPr lang="fi-FI" sz="3600" dirty="0" smtClean="0"/>
              <a:t>: </a:t>
            </a:r>
            <a:r>
              <a:rPr lang="fi-FI" sz="3600" dirty="0" err="1" smtClean="0"/>
              <a:t>uncertainty</a:t>
            </a:r>
            <a:r>
              <a:rPr lang="fi-FI" sz="3600" dirty="0" smtClean="0"/>
              <a:t> of </a:t>
            </a:r>
            <a:r>
              <a:rPr lang="fi-FI" sz="3600" dirty="0" err="1" smtClean="0"/>
              <a:t>future</a:t>
            </a:r>
            <a:r>
              <a:rPr lang="fi-FI" sz="3600" dirty="0" smtClean="0"/>
              <a:t> </a:t>
            </a:r>
            <a:r>
              <a:rPr lang="fi-FI" sz="3600" dirty="0" err="1" smtClean="0"/>
              <a:t>outcomes</a:t>
            </a:r>
            <a:endParaRPr lang="fi-FI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GB" sz="2000" dirty="0" smtClean="0"/>
                  <a:t>Consider first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i-FI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fi-FI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dirty="0" smtClean="0"/>
                          <m:t>Box</m:t>
                        </m:r>
                        <m:r>
                          <m:rPr>
                            <m:nor/>
                          </m:rPr>
                          <a:rPr lang="en-GB" sz="2000" dirty="0" smtClean="0"/>
                          <m:t> </m:t>
                        </m:r>
                        <m:r>
                          <m:rPr>
                            <m:nor/>
                          </m:rPr>
                          <a:rPr lang="en-GB" sz="2000" dirty="0" smtClean="0"/>
                          <m:t>A</m:t>
                        </m:r>
                      </m:e>
                    </m:d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i-FI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GB" sz="2000" dirty="0" smtClean="0"/>
                          <m:t>Box</m:t>
                        </m:r>
                        <m:r>
                          <m:rPr>
                            <m:nor/>
                          </m:rPr>
                          <a:rPr lang="en-GB" sz="2000" dirty="0" smtClean="0"/>
                          <m:t> </m:t>
                        </m:r>
                        <m:r>
                          <m:rPr>
                            <m:nor/>
                          </m:rPr>
                          <a:rPr lang="fi-FI" sz="2000" b="0" i="0" dirty="0" smtClean="0"/>
                          <m:t>B</m:t>
                        </m:r>
                      </m:e>
                    </m:d>
                  </m:oMath>
                </a14:m>
                <a:r>
                  <a:rPr lang="en-GB" sz="2000" dirty="0" smtClean="0"/>
                  <a:t>.</a:t>
                </a:r>
              </a:p>
              <a:p>
                <a:pPr lvl="0"/>
                <a:r>
                  <a:rPr lang="en-GB" sz="2000" dirty="0" smtClean="0"/>
                  <a:t>Discuss </a:t>
                </a:r>
                <a:r>
                  <a:rPr lang="en-GB" sz="2000" dirty="0"/>
                  <a:t>the reasons for your choice!  </a:t>
                </a:r>
                <a:endParaRPr lang="fi-FI" sz="2000" dirty="0"/>
              </a:p>
              <a:p>
                <a:pPr marL="0" indent="0">
                  <a:buNone/>
                </a:pPr>
                <a:endParaRPr lang="fi-FI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3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err="1">
                <a:solidFill>
                  <a:prstClr val="black"/>
                </a:solidFill>
              </a:rPr>
              <a:t>Balls</a:t>
            </a:r>
            <a:r>
              <a:rPr lang="fi-FI" sz="3600" dirty="0">
                <a:solidFill>
                  <a:prstClr val="black"/>
                </a:solidFill>
              </a:rPr>
              <a:t> in </a:t>
            </a:r>
            <a:r>
              <a:rPr lang="fi-FI" sz="3600" dirty="0" err="1">
                <a:solidFill>
                  <a:prstClr val="black"/>
                </a:solidFill>
              </a:rPr>
              <a:t>boxes</a:t>
            </a:r>
            <a:r>
              <a:rPr lang="fi-FI" sz="3600" dirty="0">
                <a:solidFill>
                  <a:prstClr val="black"/>
                </a:solidFill>
              </a:rPr>
              <a:t>: </a:t>
            </a:r>
            <a:r>
              <a:rPr lang="fi-FI" sz="3600" dirty="0" err="1">
                <a:solidFill>
                  <a:prstClr val="black"/>
                </a:solidFill>
              </a:rPr>
              <a:t>uncertainty</a:t>
            </a:r>
            <a:r>
              <a:rPr lang="fi-FI" sz="3600" dirty="0">
                <a:solidFill>
                  <a:prstClr val="black"/>
                </a:solidFill>
              </a:rPr>
              <a:t> of </a:t>
            </a:r>
            <a:r>
              <a:rPr lang="fi-FI" sz="3600" dirty="0" err="1">
                <a:solidFill>
                  <a:prstClr val="black"/>
                </a:solidFill>
              </a:rPr>
              <a:t>future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outcomes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000" dirty="0"/>
              <a:t>Here are some reasons: </a:t>
            </a:r>
            <a:endParaRPr lang="fi-FI" sz="2000" dirty="0"/>
          </a:p>
          <a:p>
            <a:pPr lvl="0"/>
            <a:r>
              <a:rPr lang="en-GB" sz="2000" dirty="0"/>
              <a:t>knowledge that you were drawing the balls from Box A with known contents;</a:t>
            </a:r>
            <a:endParaRPr lang="fi-FI" sz="2000" dirty="0"/>
          </a:p>
          <a:p>
            <a:pPr lvl="0"/>
            <a:r>
              <a:rPr lang="en-GB" sz="2000" dirty="0"/>
              <a:t>the symmetry argument ‘each of the three balls is a likely to be drawn as any other’; </a:t>
            </a:r>
            <a:endParaRPr lang="en-GB" sz="2000" dirty="0" smtClean="0"/>
          </a:p>
          <a:p>
            <a:pPr lvl="0"/>
            <a:r>
              <a:rPr lang="en-GB" sz="2000" dirty="0" smtClean="0"/>
              <a:t>two different balls give the result ‘white’;</a:t>
            </a:r>
            <a:endParaRPr lang="fi-FI" sz="2000" dirty="0"/>
          </a:p>
          <a:p>
            <a:pPr lvl="0"/>
            <a:r>
              <a:rPr lang="en-GB" sz="2000" dirty="0"/>
              <a:t>there is ‘no memory’ (physical, to a sufficient approximation), and </a:t>
            </a:r>
            <a:r>
              <a:rPr lang="en-GB" sz="2000" dirty="0" smtClean="0"/>
              <a:t>the draws are logically independent from each other. </a:t>
            </a:r>
            <a:endParaRPr lang="fi-FI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76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err="1">
                <a:solidFill>
                  <a:prstClr val="black"/>
                </a:solidFill>
              </a:rPr>
              <a:t>Balls</a:t>
            </a:r>
            <a:r>
              <a:rPr lang="fi-FI" sz="3600" dirty="0">
                <a:solidFill>
                  <a:prstClr val="black"/>
                </a:solidFill>
              </a:rPr>
              <a:t> in </a:t>
            </a:r>
            <a:r>
              <a:rPr lang="fi-FI" sz="3600" dirty="0" err="1">
                <a:solidFill>
                  <a:prstClr val="black"/>
                </a:solidFill>
              </a:rPr>
              <a:t>boxes</a:t>
            </a:r>
            <a:r>
              <a:rPr lang="fi-FI" sz="3600" dirty="0">
                <a:solidFill>
                  <a:prstClr val="black"/>
                </a:solidFill>
              </a:rPr>
              <a:t>: </a:t>
            </a:r>
            <a:r>
              <a:rPr lang="fi-FI" sz="3600" dirty="0" err="1">
                <a:solidFill>
                  <a:prstClr val="black"/>
                </a:solidFill>
              </a:rPr>
              <a:t>uncertainty</a:t>
            </a:r>
            <a:r>
              <a:rPr lang="fi-FI" sz="3600" dirty="0">
                <a:solidFill>
                  <a:prstClr val="black"/>
                </a:solidFill>
              </a:rPr>
              <a:t> of </a:t>
            </a:r>
            <a:r>
              <a:rPr lang="fi-FI" sz="3600" dirty="0" err="1">
                <a:solidFill>
                  <a:prstClr val="black"/>
                </a:solidFill>
              </a:rPr>
              <a:t>future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outcomes</a:t>
            </a:r>
            <a:endParaRPr lang="fi-FI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GB" sz="2000" dirty="0" smtClean="0"/>
                  <a:t>Draw a DAG (Directed Acyclic Graph, in this case, a ‘tree’) </a:t>
                </a:r>
                <a:r>
                  <a:rPr lang="en-GB" sz="2000" dirty="0"/>
                  <a:t>to describe the </a:t>
                </a:r>
                <a:r>
                  <a:rPr lang="en-GB" sz="2000" dirty="0" smtClean="0"/>
                  <a:t>experiment: </a:t>
                </a:r>
                <a:r>
                  <a:rPr lang="en-GB" sz="2000" dirty="0"/>
                  <a:t>Think of probabilities as a distribution of ‘mass of size 1’. </a:t>
                </a:r>
                <a:endParaRPr lang="en-GB" sz="2000" dirty="0" smtClean="0"/>
              </a:p>
              <a:p>
                <a:pPr lvl="0"/>
                <a:r>
                  <a:rPr lang="en-GB" sz="2000" dirty="0" smtClean="0"/>
                  <a:t>For n = 2, use ‘Chain </a:t>
                </a:r>
                <a:r>
                  <a:rPr lang="en-GB" sz="2000" dirty="0"/>
                  <a:t>multiplication rule of </a:t>
                </a:r>
                <a:r>
                  <a:rPr lang="en-GB" sz="2000" dirty="0" smtClean="0"/>
                  <a:t>probabilities’: </a:t>
                </a:r>
              </a:p>
              <a:p>
                <a:pPr marL="0" lvl="0" indent="0">
                  <a:buNone/>
                </a:pPr>
                <a:r>
                  <a:rPr lang="en-GB" sz="2000" dirty="0"/>
                  <a:t> </a:t>
                </a:r>
                <a:r>
                  <a:rPr lang="en-GB" sz="2000" dirty="0" smtClean="0"/>
                  <a:t>  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i-FI" sz="2000" b="0" i="1" smtClean="0"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m:rPr>
                            <m:nor/>
                          </m:rPr>
                          <a:rPr lang="en-GB" sz="2000" dirty="0" smtClean="0"/>
                          <m:t>Box</m:t>
                        </m:r>
                        <m:r>
                          <m:rPr>
                            <m:nor/>
                          </m:rPr>
                          <a:rPr lang="en-GB" sz="2000" dirty="0" smtClean="0"/>
                          <m:t> </m:t>
                        </m:r>
                        <m:r>
                          <m:rPr>
                            <m:nor/>
                          </m:rPr>
                          <a:rPr lang="en-GB" sz="2000" dirty="0" smtClean="0"/>
                          <m:t>A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 =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i-FI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GB" sz="2000" dirty="0" smtClean="0"/>
                          <m:t>Box</m:t>
                        </m:r>
                        <m:r>
                          <m:rPr>
                            <m:nor/>
                          </m:rPr>
                          <a:rPr lang="en-GB" sz="2000" dirty="0" smtClean="0"/>
                          <m:t> </m:t>
                        </m:r>
                        <m:r>
                          <m:rPr>
                            <m:nor/>
                          </m:rPr>
                          <a:rPr lang="en-GB" sz="2000" dirty="0" smtClean="0"/>
                          <m:t>A</m:t>
                        </m:r>
                      </m:e>
                    </m:d>
                    <m:r>
                      <a:rPr lang="en-GB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i-FI" sz="2000" b="0" i="1" smtClean="0"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m:rPr>
                            <m:nor/>
                          </m:rPr>
                          <a:rPr lang="en-GB" sz="2000" dirty="0" smtClean="0"/>
                          <m:t>Box</m:t>
                        </m:r>
                        <m:r>
                          <m:rPr>
                            <m:nor/>
                          </m:rPr>
                          <a:rPr lang="en-GB" sz="2000" dirty="0" smtClean="0"/>
                          <m:t> </m:t>
                        </m:r>
                        <m:r>
                          <m:rPr>
                            <m:nor/>
                          </m:rPr>
                          <a:rPr lang="en-GB" sz="2000" dirty="0" smtClean="0"/>
                          <m:t>A</m:t>
                        </m:r>
                        <m:r>
                          <m:rPr>
                            <m:nor/>
                          </m:rPr>
                          <a:rPr lang="fi-FI" sz="2000" b="0" i="0" dirty="0" smtClean="0"/>
                          <m:t>,</m:t>
                        </m:r>
                        <m:sSub>
                          <m:sSubPr>
                            <m:ctrlPr>
                              <a:rPr lang="fi-FI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i-FI" sz="2000" dirty="0" smtClean="0"/>
                  <a:t>,</a:t>
                </a:r>
              </a:p>
              <a:p>
                <a:pPr marL="0" lvl="0" indent="0">
                  <a:buNone/>
                </a:pPr>
                <a:r>
                  <a:rPr lang="fi-FI" sz="2000" dirty="0" smtClean="0"/>
                  <a:t>where the proposition </a:t>
                </a:r>
                <a:r>
                  <a:rPr lang="fi-FI" sz="2000" dirty="0" err="1" smtClean="0"/>
                  <a:t>behind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bar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symbol</a:t>
                </a:r>
                <a:r>
                  <a:rPr lang="fi-FI" sz="2000" dirty="0" smtClean="0"/>
                  <a:t> ’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fi-FI" sz="2000" dirty="0" smtClean="0"/>
                  <a:t>’ </a:t>
                </a:r>
                <a:r>
                  <a:rPr lang="fi-FI" sz="2000" dirty="0" err="1" smtClean="0"/>
                  <a:t>signifies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condition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under</a:t>
                </a:r>
                <a:r>
                  <a:rPr lang="fi-FI" sz="2000" dirty="0" smtClean="0"/>
                  <a:t> which the probability is </a:t>
                </a:r>
                <a:r>
                  <a:rPr lang="fi-FI" sz="2000" dirty="0" err="1" smtClean="0"/>
                  <a:t>being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considered</a:t>
                </a:r>
                <a:r>
                  <a:rPr lang="fi-FI" sz="2000" dirty="0" smtClean="0"/>
                  <a:t> and </a:t>
                </a:r>
                <a:r>
                  <a:rPr lang="fi-FI" sz="2000" dirty="0" err="1" smtClean="0"/>
                  <a:t>evaluated</a:t>
                </a:r>
                <a:r>
                  <a:rPr lang="fi-FI" sz="2000" dirty="0" smtClean="0"/>
                  <a:t>. </a:t>
                </a:r>
              </a:p>
              <a:p>
                <a:pPr marL="0" lvl="0" indent="0">
                  <a:buNone/>
                </a:pPr>
                <a:r>
                  <a:rPr lang="fi-FI" sz="2000" dirty="0" smtClean="0"/>
                  <a:t>    </a:t>
                </a:r>
              </a:p>
              <a:p>
                <a:r>
                  <a:rPr lang="fi-FI" sz="2000" dirty="0" err="1" smtClean="0">
                    <a:solidFill>
                      <a:srgbClr val="0070C0"/>
                    </a:solidFill>
                  </a:rPr>
                  <a:t>Important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note</a:t>
                </a:r>
                <a:r>
                  <a:rPr lang="fi-FI" sz="2000" dirty="0" smtClean="0"/>
                  <a:t>: In </a:t>
                </a:r>
                <a:r>
                  <a:rPr lang="fi-FI" sz="2000" dirty="0" err="1" smtClean="0"/>
                  <a:t>Cowan’s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lecture</a:t>
                </a:r>
                <a:r>
                  <a:rPr lang="fi-FI" sz="2000" dirty="0" smtClean="0"/>
                  <a:t> notes, and in </a:t>
                </a:r>
                <a:r>
                  <a:rPr lang="fi-FI" sz="2000" dirty="0" err="1" smtClean="0"/>
                  <a:t>nearly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all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literature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dealing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with</a:t>
                </a:r>
                <a:r>
                  <a:rPr lang="fi-FI" sz="2000" dirty="0" smtClean="0"/>
                  <a:t> probability and </a:t>
                </a:r>
                <a:r>
                  <a:rPr lang="fi-FI" sz="2000" dirty="0" err="1" smtClean="0"/>
                  <a:t>statistics</a:t>
                </a:r>
                <a:r>
                  <a:rPr lang="fi-FI" sz="2000" dirty="0" smtClean="0"/>
                  <a:t>, the </a:t>
                </a:r>
                <a:r>
                  <a:rPr lang="fi-FI" sz="2000" dirty="0" err="1" smtClean="0"/>
                  <a:t>chain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rule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would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be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written</a:t>
                </a:r>
                <a:r>
                  <a:rPr lang="fi-FI" sz="2000" dirty="0" smtClean="0"/>
                  <a:t> in </a:t>
                </a:r>
                <a:r>
                  <a:rPr lang="fi-FI" sz="2000" dirty="0" err="1" smtClean="0"/>
                  <a:t>either</a:t>
                </a:r>
                <a:r>
                  <a:rPr lang="fi-FI" sz="2000" dirty="0" smtClean="0"/>
                  <a:t> of the </a:t>
                </a:r>
                <a:r>
                  <a:rPr lang="fi-FI" sz="2000" dirty="0" err="1" smtClean="0"/>
                  <a:t>two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equivalent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forms</a:t>
                </a:r>
                <a:r>
                  <a:rPr lang="fi-FI" sz="2000" dirty="0" smtClean="0"/>
                  <a:t> on the </a:t>
                </a:r>
                <a:r>
                  <a:rPr lang="fi-FI" sz="2000" dirty="0" err="1" smtClean="0"/>
                  <a:t>right</a:t>
                </a:r>
                <a:r>
                  <a:rPr lang="fi-FI" sz="2000" dirty="0" smtClean="0"/>
                  <a:t>. </a:t>
                </a:r>
              </a:p>
              <a:p>
                <a:pPr marL="0" lvl="0" indent="0">
                  <a:buNone/>
                </a:pPr>
                <a:r>
                  <a:rPr lang="fi-FI" sz="2000" b="0" dirty="0" smtClean="0">
                    <a:solidFill>
                      <a:prstClr val="black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fi-FI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</a:rPr>
                          <m:t>Box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i-FI" sz="2000" dirty="0">
                            <a:solidFill>
                              <a:prstClr val="black"/>
                            </a:solidFill>
                          </a:rPr>
                          <m:t>,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i-FI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|</m:t>
                            </m:r>
                            <m:r>
                              <m:rPr>
                                <m:nor/>
                              </m:rPr>
                              <a:rPr lang="en-GB" sz="2000" dirty="0">
                                <a:solidFill>
                                  <a:prstClr val="black"/>
                                </a:solidFill>
                              </a:rPr>
                              <m:t>Box</m:t>
                            </m:r>
                            <m:r>
                              <m:rPr>
                                <m:nor/>
                              </m:rPr>
                              <a:rPr lang="en-GB" sz="2000" dirty="0">
                                <a:solidFill>
                                  <a:prstClr val="black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sz="2000" dirty="0">
                                <a:solidFill>
                                  <a:prstClr val="black"/>
                                </a:solidFill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nor/>
                              </m:rPr>
                              <a:rPr lang="en-GB" sz="2000" dirty="0">
                                <a:solidFill>
                                  <a:prstClr val="black"/>
                                </a:solidFill>
                              </a:rPr>
                              <m:t>Box</m:t>
                            </m:r>
                            <m:r>
                              <m:rPr>
                                <m:nor/>
                              </m:rPr>
                              <a:rPr lang="en-GB" sz="2000" dirty="0">
                                <a:solidFill>
                                  <a:prstClr val="black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sz="2000" dirty="0">
                                <a:solidFill>
                                  <a:prstClr val="black"/>
                                </a:solidFill>
                              </a:rPr>
                              <m:t>A</m:t>
                            </m:r>
                          </m:e>
                        </m:d>
                      </m:den>
                    </m:f>
                  </m:oMath>
                </a14:m>
                <a:r>
                  <a:rPr lang="fi-FI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GB" sz="2000" dirty="0">
                                <a:solidFill>
                                  <a:prstClr val="black"/>
                                </a:solidFill>
                              </a:rPr>
                              <m:t>Box</m:t>
                            </m:r>
                            <m:r>
                              <m:rPr>
                                <m:nor/>
                              </m:rPr>
                              <a:rPr lang="en-GB" sz="2000" dirty="0">
                                <a:solidFill>
                                  <a:prstClr val="black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sz="2000" dirty="0">
                                <a:solidFill>
                                  <a:prstClr val="black"/>
                                </a:solidFill>
                              </a:rPr>
                              <m:t>A</m:t>
                            </m:r>
                            <m:r>
                              <a:rPr lang="fi-FI" sz="20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GB" sz="2000" dirty="0">
                                <a:solidFill>
                                  <a:prstClr val="black"/>
                                </a:solidFill>
                              </a:rPr>
                              <m:t>Box</m:t>
                            </m:r>
                            <m:r>
                              <m:rPr>
                                <m:nor/>
                              </m:rPr>
                              <a:rPr lang="en-GB" sz="2000" dirty="0">
                                <a:solidFill>
                                  <a:prstClr val="black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sz="2000" dirty="0">
                                <a:solidFill>
                                  <a:prstClr val="black"/>
                                </a:solidFill>
                              </a:rPr>
                              <m:t>A</m:t>
                            </m:r>
                            <m:r>
                              <a:rPr lang="fi-FI" sz="20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fi-FI" sz="2000" dirty="0" smtClean="0"/>
                  <a:t>,</a:t>
                </a:r>
              </a:p>
              <a:p>
                <a:pPr marL="0" indent="0">
                  <a:buNone/>
                </a:pPr>
                <a:r>
                  <a:rPr lang="fi-FI" sz="2000" dirty="0" smtClean="0"/>
                  <a:t> and </a:t>
                </a:r>
                <a:r>
                  <a:rPr lang="fi-FI" sz="2000" dirty="0" err="1" smtClean="0"/>
                  <a:t>then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understood</a:t>
                </a:r>
                <a:r>
                  <a:rPr lang="fi-FI" sz="2000" dirty="0" smtClean="0"/>
                  <a:t> as the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definition of the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conditional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probability </a:t>
                </a:r>
                <a:r>
                  <a:rPr lang="fi-FI" sz="2000" dirty="0" smtClean="0"/>
                  <a:t>on the </a:t>
                </a:r>
                <a:r>
                  <a:rPr lang="fi-FI" sz="2000" dirty="0" err="1" smtClean="0"/>
                  <a:t>left</a:t>
                </a:r>
                <a:r>
                  <a:rPr lang="fi-FI" sz="2000" dirty="0" smtClean="0"/>
                  <a:t>.</a:t>
                </a:r>
                <a:endParaRPr lang="fi-FI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8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err="1">
                <a:solidFill>
                  <a:prstClr val="black"/>
                </a:solidFill>
              </a:rPr>
              <a:t>Balls</a:t>
            </a:r>
            <a:r>
              <a:rPr lang="fi-FI" sz="3600" dirty="0">
                <a:solidFill>
                  <a:prstClr val="black"/>
                </a:solidFill>
              </a:rPr>
              <a:t> in </a:t>
            </a:r>
            <a:r>
              <a:rPr lang="fi-FI" sz="3600" dirty="0" err="1">
                <a:solidFill>
                  <a:prstClr val="black"/>
                </a:solidFill>
              </a:rPr>
              <a:t>boxes</a:t>
            </a:r>
            <a:r>
              <a:rPr lang="fi-FI" sz="3600" dirty="0">
                <a:solidFill>
                  <a:prstClr val="black"/>
                </a:solidFill>
              </a:rPr>
              <a:t>: </a:t>
            </a:r>
            <a:r>
              <a:rPr lang="fi-FI" sz="3600" dirty="0" err="1">
                <a:solidFill>
                  <a:prstClr val="black"/>
                </a:solidFill>
              </a:rPr>
              <a:t>uncertainty</a:t>
            </a:r>
            <a:r>
              <a:rPr lang="fi-FI" sz="3600" dirty="0">
                <a:solidFill>
                  <a:prstClr val="black"/>
                </a:solidFill>
              </a:rPr>
              <a:t> of </a:t>
            </a:r>
            <a:r>
              <a:rPr lang="fi-FI" sz="3600" dirty="0" err="1">
                <a:solidFill>
                  <a:prstClr val="black"/>
                </a:solidFill>
              </a:rPr>
              <a:t>future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outcomes</a:t>
            </a:r>
            <a:endParaRPr lang="fi-FI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However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,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usually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conditional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probabilities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such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as on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left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are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evaluated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’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directly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’ on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basis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of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information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provided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in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conditioning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endParaRPr lang="fi-FI" sz="200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fi-FI" sz="2000" dirty="0" smtClean="0">
                    <a:solidFill>
                      <a:prstClr val="black"/>
                    </a:solidFill>
                  </a:rPr>
                  <a:t>For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example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: If I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know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that I am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drawing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balls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from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Box A,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why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should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I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consider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the ’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experiment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’ of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first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randomly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picking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one of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two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boxes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, and the corresponding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probabilities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?</a:t>
                </a:r>
              </a:p>
              <a:p>
                <a:pPr lvl="0"/>
                <a:endParaRPr lang="fi-FI" sz="200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fi-FI" sz="2000" dirty="0" err="1" smtClean="0">
                    <a:solidFill>
                      <a:prstClr val="black"/>
                    </a:solidFill>
                  </a:rPr>
                  <a:t>Excercise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: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Figure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out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how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chain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multiplication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rule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looks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for general </a:t>
                </a:r>
                <a:r>
                  <a:rPr lang="fi-FI" sz="2000" i="1" dirty="0" smtClean="0">
                    <a:solidFill>
                      <a:prstClr val="black"/>
                    </a:solidFill>
                  </a:rPr>
                  <a:t>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!</a:t>
                </a:r>
              </a:p>
              <a:p>
                <a:pPr lvl="0"/>
                <a:endParaRPr lang="fi-FI" sz="200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fi-FI" sz="2000" dirty="0" err="1" smtClean="0">
                    <a:solidFill>
                      <a:prstClr val="black"/>
                    </a:solidFill>
                  </a:rPr>
                  <a:t>But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here</a:t>
                </a:r>
                <a:r>
                  <a:rPr lang="fi-FI" sz="2000" dirty="0">
                    <a:solidFill>
                      <a:prstClr val="black"/>
                    </a:solidFill>
                  </a:rPr>
                  <a:t> apparently</a:t>
                </a:r>
                <a14:m>
                  <m:oMath xmlns:m="http://schemas.openxmlformats.org/officeDocument/2006/math">
                    <m:r>
                      <a:rPr lang="fi-FI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</a:rPr>
                          <m:t>Box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i-FI" sz="2000" dirty="0">
                            <a:solidFill>
                              <a:prstClr val="black"/>
                            </a:solidFill>
                          </a:rPr>
                          <m:t>,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</a:rPr>
                          <m:t>Box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</a:rPr>
                          <m:t>A</m:t>
                        </m:r>
                      </m:e>
                    </m:d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. 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Why</a:t>
                </a:r>
                <a:r>
                  <a:rPr lang="fi-FI" sz="2000" dirty="0">
                    <a:solidFill>
                      <a:prstClr val="black"/>
                    </a:solidFill>
                  </a:rPr>
                  <a:t>?</a:t>
                </a:r>
              </a:p>
              <a:p>
                <a:endParaRPr lang="fi-FI" sz="2000" dirty="0" smtClean="0"/>
              </a:p>
              <a:p>
                <a:pPr marL="0" lvl="0" indent="0">
                  <a:buNone/>
                </a:pPr>
                <a:endParaRPr lang="fi-FI" dirty="0" smtClean="0"/>
              </a:p>
              <a:p>
                <a:pPr marL="0" lvl="0" indent="0">
                  <a:buNone/>
                </a:pPr>
                <a:endParaRPr lang="fi-FI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 r="-5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76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err="1">
                <a:solidFill>
                  <a:prstClr val="black"/>
                </a:solidFill>
              </a:rPr>
              <a:t>Balls</a:t>
            </a:r>
            <a:r>
              <a:rPr lang="fi-FI" sz="3600" dirty="0">
                <a:solidFill>
                  <a:prstClr val="black"/>
                </a:solidFill>
              </a:rPr>
              <a:t> in </a:t>
            </a:r>
            <a:r>
              <a:rPr lang="fi-FI" sz="3600" dirty="0" err="1">
                <a:solidFill>
                  <a:prstClr val="black"/>
                </a:solidFill>
              </a:rPr>
              <a:t>boxes</a:t>
            </a:r>
            <a:r>
              <a:rPr lang="fi-FI" sz="3600" dirty="0">
                <a:solidFill>
                  <a:prstClr val="black"/>
                </a:solidFill>
              </a:rPr>
              <a:t>: </a:t>
            </a:r>
            <a:r>
              <a:rPr lang="fi-FI" sz="3600" dirty="0" err="1">
                <a:solidFill>
                  <a:prstClr val="black"/>
                </a:solidFill>
              </a:rPr>
              <a:t>uncertainty</a:t>
            </a:r>
            <a:r>
              <a:rPr lang="fi-FI" sz="3600" dirty="0">
                <a:solidFill>
                  <a:prstClr val="black"/>
                </a:solidFill>
              </a:rPr>
              <a:t> of </a:t>
            </a:r>
            <a:r>
              <a:rPr lang="fi-FI" sz="3600" dirty="0" err="1">
                <a:solidFill>
                  <a:prstClr val="black"/>
                </a:solidFill>
              </a:rPr>
              <a:t>future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outcomes</a:t>
            </a:r>
            <a:endParaRPr lang="fi-FI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fi-FI" dirty="0" smtClean="0"/>
              </a:p>
              <a:p>
                <a:pPr lvl="0"/>
                <a:r>
                  <a:rPr lang="en-GB" sz="2000" dirty="0" smtClean="0"/>
                  <a:t>Here the desired general result </a:t>
                </a:r>
                <a:r>
                  <a:rPr lang="en-GB" sz="2000" dirty="0"/>
                  <a:t>is: </a:t>
                </a:r>
                <a:endParaRPr lang="en-GB" sz="2000" dirty="0" smtClean="0"/>
              </a:p>
              <a:p>
                <a:pPr marL="0" lvl="0" indent="0">
                  <a:buNone/>
                </a:pPr>
                <a:r>
                  <a:rPr lang="en-GB" sz="2000" dirty="0"/>
                  <a:t> </a:t>
                </a:r>
                <a:r>
                  <a:rPr lang="en-GB" sz="2000" dirty="0" smtClean="0"/>
                  <a:t>           P</a:t>
                </a:r>
                <a:r>
                  <a:rPr lang="en-GB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=1, 2, …,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i="0">
                            <a:latin typeface="Cambria Math" panose="02040503050406030204" pitchFamily="18" charset="0"/>
                          </a:rPr>
                          <m:t>Box</m:t>
                        </m:r>
                        <m:r>
                          <a:rPr lang="en-GB" sz="20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i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fi-FI" sz="20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fi-FI" sz="2000" dirty="0" smtClean="0">
                    <a:latin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i-FI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i-FI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|</m:t>
                            </m:r>
                            <m:r>
                              <m:rPr>
                                <m:nor/>
                              </m:rPr>
                              <a:rPr lang="en-GB" sz="2000" dirty="0">
                                <a:solidFill>
                                  <a:prstClr val="black"/>
                                </a:solidFill>
                              </a:rPr>
                              <m:t>Box</m:t>
                            </m:r>
                            <m:r>
                              <m:rPr>
                                <m:nor/>
                              </m:rPr>
                              <a:rPr lang="en-GB" sz="2000" dirty="0">
                                <a:solidFill>
                                  <a:prstClr val="black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sz="2000" dirty="0">
                                <a:solidFill>
                                  <a:prstClr val="black"/>
                                </a:solidFill>
                              </a:rPr>
                              <m:t>A</m:t>
                            </m:r>
                          </m:e>
                        </m:d>
                        <m:r>
                          <a:rPr lang="fi-FI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sSup>
                      <m:sSup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𝛴</m:t>
                        </m:r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𝛴</m:t>
                        </m:r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fi-FI" sz="2000" dirty="0" smtClean="0"/>
                  <a:t>.</a:t>
                </a:r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54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err="1">
                <a:solidFill>
                  <a:prstClr val="black"/>
                </a:solidFill>
              </a:rPr>
              <a:t>Balls</a:t>
            </a:r>
            <a:r>
              <a:rPr lang="fi-FI" sz="3600" dirty="0">
                <a:solidFill>
                  <a:prstClr val="black"/>
                </a:solidFill>
              </a:rPr>
              <a:t> in </a:t>
            </a:r>
            <a:r>
              <a:rPr lang="fi-FI" sz="3600" dirty="0" err="1">
                <a:solidFill>
                  <a:prstClr val="black"/>
                </a:solidFill>
              </a:rPr>
              <a:t>boxes</a:t>
            </a:r>
            <a:r>
              <a:rPr lang="fi-FI" sz="3600" dirty="0">
                <a:solidFill>
                  <a:prstClr val="black"/>
                </a:solidFill>
              </a:rPr>
              <a:t>: </a:t>
            </a:r>
            <a:r>
              <a:rPr lang="fi-FI" sz="3600" dirty="0" err="1" smtClean="0">
                <a:solidFill>
                  <a:prstClr val="black"/>
                </a:solidFill>
              </a:rPr>
              <a:t>more</a:t>
            </a:r>
            <a:r>
              <a:rPr lang="fi-FI" sz="3600" dirty="0" smtClean="0">
                <a:solidFill>
                  <a:prstClr val="black"/>
                </a:solidFill>
              </a:rPr>
              <a:t> general </a:t>
            </a:r>
            <a:r>
              <a:rPr lang="fi-FI" sz="3600" dirty="0" err="1" smtClean="0">
                <a:solidFill>
                  <a:prstClr val="black"/>
                </a:solidFill>
              </a:rPr>
              <a:t>expressions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lvl="0"/>
                <a:r>
                  <a:rPr lang="fi-FI" sz="2200" dirty="0" smtClean="0">
                    <a:solidFill>
                      <a:prstClr val="black"/>
                    </a:solidFill>
                  </a:rPr>
                  <a:t>Consider</a:t>
                </a:r>
                <a:r>
                  <a:rPr lang="fi-FI" sz="2200" dirty="0">
                    <a:solidFill>
                      <a:prstClr val="black"/>
                    </a:solidFill>
                  </a:rPr>
                  <a:t> </a:t>
                </a:r>
                <a:r>
                  <a:rPr lang="fi-FI" sz="2200" dirty="0" err="1">
                    <a:solidFill>
                      <a:prstClr val="black"/>
                    </a:solidFill>
                  </a:rPr>
                  <a:t>now</a:t>
                </a:r>
                <a:r>
                  <a:rPr lang="fi-FI" sz="2200" dirty="0">
                    <a:solidFill>
                      <a:prstClr val="black"/>
                    </a:solidFill>
                  </a:rPr>
                  <a:t> a </a:t>
                </a:r>
                <a:r>
                  <a:rPr lang="fi-FI" sz="2200" dirty="0" err="1">
                    <a:solidFill>
                      <a:prstClr val="black"/>
                    </a:solidFill>
                  </a:rPr>
                  <a:t>more</a:t>
                </a:r>
                <a:r>
                  <a:rPr lang="fi-FI" sz="2200" dirty="0">
                    <a:solidFill>
                      <a:prstClr val="black"/>
                    </a:solidFill>
                  </a:rPr>
                  <a:t> general </a:t>
                </a:r>
                <a:r>
                  <a:rPr lang="fi-FI" sz="2200" dirty="0" err="1">
                    <a:solidFill>
                      <a:prstClr val="black"/>
                    </a:solidFill>
                  </a:rPr>
                  <a:t>situation</a:t>
                </a:r>
                <a:r>
                  <a:rPr lang="fi-FI" sz="2200" dirty="0">
                    <a:solidFill>
                      <a:prstClr val="black"/>
                    </a:solidFill>
                  </a:rPr>
                  <a:t>, in which </a:t>
                </a:r>
                <a:r>
                  <a:rPr lang="fi-FI" sz="2200" dirty="0" err="1">
                    <a:solidFill>
                      <a:prstClr val="black"/>
                    </a:solidFill>
                  </a:rPr>
                  <a:t>there</a:t>
                </a:r>
                <a:r>
                  <a:rPr lang="fi-FI" sz="2200" dirty="0">
                    <a:solidFill>
                      <a:prstClr val="black"/>
                    </a:solidFill>
                  </a:rPr>
                  <a:t> </a:t>
                </a:r>
                <a:r>
                  <a:rPr lang="fi-FI" sz="2200" dirty="0" err="1">
                    <a:solidFill>
                      <a:prstClr val="black"/>
                    </a:solidFill>
                  </a:rPr>
                  <a:t>are</a:t>
                </a:r>
                <a:r>
                  <a:rPr lang="fi-FI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fi-FI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200" dirty="0" smtClean="0">
                    <a:solidFill>
                      <a:prstClr val="black"/>
                    </a:solidFill>
                  </a:rPr>
                  <a:t>balls </a:t>
                </a:r>
                <a:r>
                  <a:rPr lang="fi-FI" sz="2200" dirty="0">
                    <a:solidFill>
                      <a:prstClr val="black"/>
                    </a:solidFill>
                  </a:rPr>
                  <a:t>in the box, of which </a:t>
                </a:r>
                <a14:m>
                  <m:oMath xmlns:m="http://schemas.openxmlformats.org/officeDocument/2006/math">
                    <m:r>
                      <a:rPr lang="fi-FI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fi-FI" sz="22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200" dirty="0" err="1">
                    <a:solidFill>
                      <a:prstClr val="black"/>
                    </a:solidFill>
                  </a:rPr>
                  <a:t>are</a:t>
                </a:r>
                <a:r>
                  <a:rPr lang="fi-FI" sz="2200" dirty="0">
                    <a:solidFill>
                      <a:prstClr val="black"/>
                    </a:solidFill>
                  </a:rPr>
                  <a:t> white and </a:t>
                </a:r>
                <a14:m>
                  <m:oMath xmlns:m="http://schemas.openxmlformats.org/officeDocument/2006/math">
                    <m:r>
                      <a:rPr lang="fi-FI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i-FI" sz="2200" i="1" dirty="0" smtClean="0">
                    <a:solidFill>
                      <a:prstClr val="black"/>
                    </a:solidFill>
                  </a:rPr>
                  <a:t>-</a:t>
                </a:r>
                <a:r>
                  <a:rPr lang="fi-FI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fi-FI" sz="22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200" dirty="0" err="1">
                    <a:solidFill>
                      <a:prstClr val="black"/>
                    </a:solidFill>
                  </a:rPr>
                  <a:t>are</a:t>
                </a:r>
                <a:r>
                  <a:rPr lang="fi-FI" sz="2200" dirty="0">
                    <a:solidFill>
                      <a:prstClr val="black"/>
                    </a:solidFill>
                  </a:rPr>
                  <a:t> </a:t>
                </a:r>
                <a:r>
                  <a:rPr lang="fi-FI" sz="2200" dirty="0" err="1">
                    <a:solidFill>
                      <a:prstClr val="black"/>
                    </a:solidFill>
                  </a:rPr>
                  <a:t>yellow</a:t>
                </a:r>
                <a:r>
                  <a:rPr lang="fi-FI" sz="2200" dirty="0">
                    <a:solidFill>
                      <a:prstClr val="black"/>
                    </a:solidFill>
                  </a:rPr>
                  <a:t>. </a:t>
                </a:r>
                <a:r>
                  <a:rPr lang="fi-FI" sz="2200" dirty="0" err="1" smtClean="0">
                    <a:solidFill>
                      <a:prstClr val="black"/>
                    </a:solidFill>
                  </a:rPr>
                  <a:t>Otherwise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 the </a:t>
                </a:r>
                <a:r>
                  <a:rPr lang="fi-FI" sz="2200" dirty="0" err="1" smtClean="0">
                    <a:solidFill>
                      <a:prstClr val="black"/>
                    </a:solidFill>
                  </a:rPr>
                  <a:t>experiment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 is as </a:t>
                </a:r>
                <a:r>
                  <a:rPr lang="fi-FI" sz="2200" dirty="0" err="1" smtClean="0">
                    <a:solidFill>
                      <a:prstClr val="black"/>
                    </a:solidFill>
                  </a:rPr>
                  <a:t>before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endParaRPr lang="fi-FI" sz="220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fi-FI" sz="2200" dirty="0" smtClean="0">
                    <a:solidFill>
                      <a:prstClr val="black"/>
                    </a:solidFill>
                  </a:rPr>
                  <a:t>If </a:t>
                </a:r>
                <a:r>
                  <a:rPr lang="fi-FI" sz="2200" dirty="0">
                    <a:solidFill>
                      <a:prstClr val="black"/>
                    </a:solidFill>
                  </a:rPr>
                  <a:t>both </a:t>
                </a:r>
                <a14:m>
                  <m:oMath xmlns:m="http://schemas.openxmlformats.org/officeDocument/2006/math">
                    <m:r>
                      <a:rPr lang="fi-FI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i-FI" sz="22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2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fi-FI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fi-FI" sz="2200" dirty="0">
                    <a:solidFill>
                      <a:prstClr val="black"/>
                    </a:solidFill>
                  </a:rPr>
                  <a:t> </a:t>
                </a:r>
                <a:r>
                  <a:rPr lang="fi-FI" sz="2200" dirty="0" err="1">
                    <a:solidFill>
                      <a:prstClr val="black"/>
                    </a:solidFill>
                  </a:rPr>
                  <a:t>are</a:t>
                </a:r>
                <a:r>
                  <a:rPr lang="fi-FI" sz="2200" dirty="0">
                    <a:solidFill>
                      <a:prstClr val="black"/>
                    </a:solidFill>
                  </a:rPr>
                  <a:t> </a:t>
                </a:r>
                <a:r>
                  <a:rPr lang="fi-FI" sz="2200" dirty="0" err="1">
                    <a:solidFill>
                      <a:prstClr val="black"/>
                    </a:solidFill>
                  </a:rPr>
                  <a:t>known</a:t>
                </a:r>
                <a:r>
                  <a:rPr lang="fi-FI" sz="2200" dirty="0">
                    <a:solidFill>
                      <a:prstClr val="black"/>
                    </a:solidFill>
                  </a:rPr>
                  <a:t>, we </a:t>
                </a:r>
                <a:r>
                  <a:rPr lang="fi-FI" sz="2200" dirty="0" err="1">
                    <a:solidFill>
                      <a:prstClr val="black"/>
                    </a:solidFill>
                  </a:rPr>
                  <a:t>have</a:t>
                </a:r>
                <a:r>
                  <a:rPr lang="fi-FI" sz="2200" dirty="0">
                    <a:solidFill>
                      <a:prstClr val="black"/>
                    </a:solidFill>
                  </a:rPr>
                  <a:t> a </a:t>
                </a:r>
                <a:r>
                  <a:rPr lang="fi-FI" sz="2200" dirty="0" err="1">
                    <a:solidFill>
                      <a:prstClr val="black"/>
                    </a:solidFill>
                  </a:rPr>
                  <a:t>fairly</a:t>
                </a:r>
                <a:r>
                  <a:rPr lang="fi-FI" sz="2200" dirty="0">
                    <a:solidFill>
                      <a:prstClr val="black"/>
                    </a:solidFill>
                  </a:rPr>
                  <a:t> </a:t>
                </a:r>
                <a:r>
                  <a:rPr lang="fi-FI" sz="2200" dirty="0" err="1">
                    <a:solidFill>
                      <a:prstClr val="black"/>
                    </a:solidFill>
                  </a:rPr>
                  <a:t>straightforward</a:t>
                </a:r>
                <a:r>
                  <a:rPr lang="fi-FI" sz="2200" dirty="0">
                    <a:solidFill>
                      <a:prstClr val="black"/>
                    </a:solidFill>
                  </a:rPr>
                  <a:t> </a:t>
                </a:r>
                <a:r>
                  <a:rPr lang="fi-FI" sz="2200" dirty="0" err="1">
                    <a:solidFill>
                      <a:prstClr val="black"/>
                    </a:solidFill>
                  </a:rPr>
                  <a:t>extension</a:t>
                </a:r>
                <a:r>
                  <a:rPr lang="fi-FI" sz="2200" dirty="0">
                    <a:solidFill>
                      <a:prstClr val="black"/>
                    </a:solidFill>
                  </a:rPr>
                  <a:t> of the </a:t>
                </a:r>
                <a:r>
                  <a:rPr lang="fi-FI" sz="2200" dirty="0" err="1">
                    <a:solidFill>
                      <a:prstClr val="black"/>
                    </a:solidFill>
                  </a:rPr>
                  <a:t>above</a:t>
                </a:r>
                <a:r>
                  <a:rPr lang="fi-FI" sz="2200" dirty="0">
                    <a:solidFill>
                      <a:prstClr val="black"/>
                    </a:solidFill>
                  </a:rPr>
                  <a:t> </a:t>
                </a:r>
                <a:r>
                  <a:rPr lang="fi-FI" sz="2200" dirty="0" err="1">
                    <a:solidFill>
                      <a:prstClr val="black"/>
                    </a:solidFill>
                  </a:rPr>
                  <a:t>situation</a:t>
                </a:r>
                <a:r>
                  <a:rPr lang="fi-FI" sz="2200" dirty="0">
                    <a:solidFill>
                      <a:prstClr val="black"/>
                    </a:solidFill>
                  </a:rPr>
                  <a:t> 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in </a:t>
                </a:r>
                <a:r>
                  <a:rPr lang="fi-FI" sz="2200" dirty="0">
                    <a:solidFill>
                      <a:prstClr val="black"/>
                    </a:solidFill>
                  </a:rPr>
                  <a:t>Box A, 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where we </a:t>
                </a:r>
                <a:r>
                  <a:rPr lang="fi-FI" sz="2200" dirty="0" err="1" smtClean="0">
                    <a:solidFill>
                      <a:prstClr val="black"/>
                    </a:solidFill>
                  </a:rPr>
                  <a:t>had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fi-FI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200" dirty="0" smtClean="0">
                    <a:solidFill>
                      <a:prstClr val="black"/>
                    </a:solidFill>
                  </a:rPr>
                  <a:t>= </a:t>
                </a:r>
                <a:r>
                  <a:rPr lang="fi-FI" sz="2200" dirty="0">
                    <a:solidFill>
                      <a:prstClr val="black"/>
                    </a:solidFill>
                  </a:rPr>
                  <a:t>3 and </a:t>
                </a:r>
                <a14:m>
                  <m:oMath xmlns:m="http://schemas.openxmlformats.org/officeDocument/2006/math">
                    <m:r>
                      <a:rPr lang="fi-FI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fi-FI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200" dirty="0" smtClean="0">
                    <a:solidFill>
                      <a:prstClr val="black"/>
                    </a:solidFill>
                  </a:rPr>
                  <a:t>= </a:t>
                </a:r>
                <a:r>
                  <a:rPr lang="fi-FI" sz="2200" dirty="0">
                    <a:solidFill>
                      <a:prstClr val="black"/>
                    </a:solidFill>
                  </a:rPr>
                  <a:t>2. 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In </a:t>
                </a:r>
                <a:r>
                  <a:rPr lang="fi-FI" sz="2200" dirty="0" err="1" smtClean="0">
                    <a:solidFill>
                      <a:prstClr val="black"/>
                    </a:solidFill>
                  </a:rPr>
                  <a:t>particular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, the </a:t>
                </a:r>
                <a:r>
                  <a:rPr lang="fi-FI" sz="2200" dirty="0" err="1" smtClean="0">
                    <a:solidFill>
                      <a:prstClr val="black"/>
                    </a:solidFill>
                  </a:rPr>
                  <a:t>same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200" dirty="0" err="1" smtClean="0">
                    <a:solidFill>
                      <a:prstClr val="black"/>
                    </a:solidFill>
                  </a:rPr>
                  <a:t>reasoning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 that </a:t>
                </a:r>
                <a:r>
                  <a:rPr lang="fi-FI" sz="2200" dirty="0" err="1" smtClean="0">
                    <a:solidFill>
                      <a:prstClr val="black"/>
                    </a:solidFill>
                  </a:rPr>
                  <a:t>was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200" dirty="0" err="1" smtClean="0">
                    <a:solidFill>
                      <a:prstClr val="black"/>
                    </a:solidFill>
                  </a:rPr>
                  <a:t>used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200" dirty="0" err="1" smtClean="0">
                    <a:solidFill>
                      <a:prstClr val="black"/>
                    </a:solidFill>
                  </a:rPr>
                  <a:t>earlier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200" dirty="0" err="1" smtClean="0">
                    <a:solidFill>
                      <a:prstClr val="black"/>
                    </a:solidFill>
                  </a:rPr>
                  <a:t>gives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 us </a:t>
                </a:r>
                <a:r>
                  <a:rPr lang="fi-FI" sz="2200" dirty="0" err="1" smtClean="0">
                    <a:solidFill>
                      <a:prstClr val="black"/>
                    </a:solidFill>
                  </a:rPr>
                  <a:t>without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200" dirty="0" err="1" smtClean="0">
                    <a:solidFill>
                      <a:prstClr val="black"/>
                    </a:solidFill>
                  </a:rPr>
                  <a:t>any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200" dirty="0" err="1" smtClean="0">
                    <a:solidFill>
                      <a:prstClr val="black"/>
                    </a:solidFill>
                  </a:rPr>
                  <a:t>difficulty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200" dirty="0" err="1" smtClean="0">
                    <a:solidFill>
                      <a:prstClr val="black"/>
                    </a:solidFill>
                  </a:rPr>
                  <a:t>results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200" dirty="0" err="1" smtClean="0">
                    <a:solidFill>
                      <a:prstClr val="black"/>
                    </a:solidFill>
                  </a:rPr>
                  <a:t>such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 as </a:t>
                </a:r>
              </a:p>
              <a:p>
                <a:pPr marL="0" lvl="0" indent="0">
                  <a:buNone/>
                </a:pPr>
                <a:r>
                  <a:rPr lang="fi-FI" sz="2200" dirty="0" smtClean="0">
                    <a:solidFill>
                      <a:prstClr val="black"/>
                    </a:solidFill>
                  </a:rPr>
                  <a:t>      </a:t>
                </a:r>
                <a:r>
                  <a:rPr lang="en-GB" sz="2200" dirty="0">
                    <a:solidFill>
                      <a:prstClr val="black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 2, …, </m:t>
                    </m:r>
                    <m:r>
                      <a:rPr lang="en-GB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ctrlPr>
                          <a:rPr lang="fi-FI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fi-FI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i-FI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fi-FI" sz="22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fi-FI" sz="22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GB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i-FI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i-FI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GB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fi-FI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i-FI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fi-FI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fi-FI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i-FI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fi-FI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|</m:t>
                            </m:r>
                            <m:r>
                              <a:rPr lang="fi-FI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fi-FI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i-FI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fi-FI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sSup>
                      <m:sSupPr>
                        <m:ctrlPr>
                          <a:rPr lang="fi-FI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fi-FI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fi-FI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GB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  <m:sSub>
                          <m:sSubPr>
                            <m:ctrlPr>
                              <a:rPr lang="fi-FI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fi-FI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i-FI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fi-FI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fi-FI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GB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  <m:sSub>
                          <m:sSubPr>
                            <m:ctrlPr>
                              <a:rPr lang="fi-FI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fi-FI" sz="22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endParaRPr lang="fi-FI" sz="2200" dirty="0" smtClean="0">
                  <a:solidFill>
                    <a:prstClr val="black"/>
                  </a:solidFill>
                </a:endParaRPr>
              </a:p>
              <a:p>
                <a:r>
                  <a:rPr lang="fi-FI" sz="2200" dirty="0" err="1" smtClean="0">
                    <a:solidFill>
                      <a:prstClr val="black"/>
                    </a:solidFill>
                  </a:rPr>
                  <a:t>This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 probability of the data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 2, …, </m:t>
                    </m:r>
                    <m:r>
                      <a:rPr lang="en-GB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i-FI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},</m:t>
                    </m:r>
                    <m:r>
                      <a:rPr lang="en-GB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200" dirty="0" smtClean="0">
                    <a:solidFill>
                      <a:prstClr val="black"/>
                    </a:solidFill>
                  </a:rPr>
                  <a:t>when </a:t>
                </a:r>
                <a:r>
                  <a:rPr lang="fi-FI" sz="2200" dirty="0" err="1" smtClean="0">
                    <a:solidFill>
                      <a:prstClr val="black"/>
                    </a:solidFill>
                  </a:rPr>
                  <a:t>understood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 as a function of the </a:t>
                </a:r>
                <a:r>
                  <a:rPr lang="fi-FI" sz="2200" dirty="0" err="1" smtClean="0">
                    <a:solidFill>
                      <a:prstClr val="black"/>
                    </a:solidFill>
                  </a:rPr>
                  <a:t>argument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 (’parameter’) </a:t>
                </a:r>
                <a14:m>
                  <m:oMath xmlns:m="http://schemas.openxmlformats.org/officeDocument/2006/math">
                    <m:r>
                      <a:rPr lang="fi-FI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i-FI" sz="2200" dirty="0" smtClean="0">
                    <a:solidFill>
                      <a:prstClr val="black"/>
                    </a:solidFill>
                  </a:rPr>
                  <a:t>, is called the </a:t>
                </a:r>
                <a:r>
                  <a:rPr lang="fi-FI" sz="2200" dirty="0" smtClean="0">
                    <a:solidFill>
                      <a:srgbClr val="0070C0"/>
                    </a:solidFill>
                  </a:rPr>
                  <a:t>likelihood of the data 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(in the </a:t>
                </a:r>
                <a:r>
                  <a:rPr lang="fi-FI" sz="2200" dirty="0" err="1" smtClean="0">
                    <a:solidFill>
                      <a:prstClr val="black"/>
                    </a:solidFill>
                  </a:rPr>
                  <a:t>considered</a:t>
                </a:r>
                <a:r>
                  <a:rPr lang="fi-FI" sz="2200" dirty="0" smtClean="0">
                    <a:solidFill>
                      <a:prstClr val="black"/>
                    </a:solidFill>
                  </a:rPr>
                  <a:t> probability model).</a:t>
                </a:r>
              </a:p>
              <a:p>
                <a:endParaRPr lang="fi-FI" sz="260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fi-FI" sz="2600" dirty="0" smtClean="0">
                    <a:solidFill>
                      <a:prstClr val="black"/>
                    </a:solidFill>
                  </a:rPr>
                  <a:t> </a:t>
                </a:r>
                <a:endParaRPr lang="fi-FI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941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1325563"/>
          </a:xfrm>
        </p:spPr>
        <p:txBody>
          <a:bodyPr/>
          <a:lstStyle/>
          <a:p>
            <a:r>
              <a:rPr lang="fi-FI" sz="3600" dirty="0" err="1">
                <a:solidFill>
                  <a:prstClr val="black"/>
                </a:solidFill>
              </a:rPr>
              <a:t>Balls</a:t>
            </a:r>
            <a:r>
              <a:rPr lang="fi-FI" sz="3600" dirty="0">
                <a:solidFill>
                  <a:prstClr val="black"/>
                </a:solidFill>
              </a:rPr>
              <a:t> in </a:t>
            </a:r>
            <a:r>
              <a:rPr lang="fi-FI" sz="3600" dirty="0" err="1">
                <a:solidFill>
                  <a:prstClr val="black"/>
                </a:solidFill>
              </a:rPr>
              <a:t>boxes</a:t>
            </a:r>
            <a:r>
              <a:rPr lang="fi-FI" sz="3600" dirty="0">
                <a:solidFill>
                  <a:prstClr val="black"/>
                </a:solidFill>
              </a:rPr>
              <a:t>: </a:t>
            </a:r>
            <a:r>
              <a:rPr lang="fi-FI" sz="3600" dirty="0" err="1">
                <a:solidFill>
                  <a:prstClr val="black"/>
                </a:solidFill>
              </a:rPr>
              <a:t>more</a:t>
            </a:r>
            <a:r>
              <a:rPr lang="fi-FI" sz="3600" dirty="0">
                <a:solidFill>
                  <a:prstClr val="black"/>
                </a:solidFill>
              </a:rPr>
              <a:t> general </a:t>
            </a:r>
            <a:r>
              <a:rPr lang="fi-FI" sz="3600" dirty="0" err="1">
                <a:solidFill>
                  <a:prstClr val="black"/>
                </a:solidFill>
              </a:rPr>
              <a:t>expressions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399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fi-FI" sz="2000" dirty="0">
                    <a:solidFill>
                      <a:prstClr val="black"/>
                    </a:solidFill>
                  </a:rPr>
                  <a:t>To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emphasize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such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dependence</a:t>
                </a:r>
                <a:r>
                  <a:rPr lang="fi-FI" sz="2000" dirty="0">
                    <a:solidFill>
                      <a:prstClr val="black"/>
                    </a:solidFill>
                  </a:rPr>
                  <a:t> on the parameter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, the likelihood function of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often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denoted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simply</a:t>
                </a:r>
                <a:r>
                  <a:rPr lang="fi-FI" sz="2000" dirty="0">
                    <a:solidFill>
                      <a:prstClr val="black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i-FI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i-FI" sz="2000" dirty="0">
                  <a:solidFill>
                    <a:prstClr val="black"/>
                  </a:solidFill>
                </a:endParaRPr>
              </a:p>
              <a:p>
                <a:pPr lvl="0"/>
                <a:endParaRPr lang="fi-FI" sz="20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fi-FI" sz="2000" dirty="0" err="1">
                    <a:solidFill>
                      <a:prstClr val="black"/>
                    </a:solidFill>
                  </a:rPr>
                  <a:t>Another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common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notation</a:t>
                </a:r>
                <a:r>
                  <a:rPr lang="fi-FI" sz="2000" dirty="0">
                    <a:solidFill>
                      <a:prstClr val="black"/>
                    </a:solidFill>
                  </a:rPr>
                  <a:t> for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this</a:t>
                </a:r>
                <a:r>
                  <a:rPr lang="fi-FI" sz="2000" dirty="0">
                    <a:solidFill>
                      <a:prstClr val="black"/>
                    </a:solidFill>
                  </a:rPr>
                  <a:t> probability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would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be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i-FI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),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</a:rPr>
                  <a:t>) is the ’data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vector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’.</a:t>
                </a:r>
                <a:endParaRPr lang="fi-FI" sz="2000" dirty="0">
                  <a:solidFill>
                    <a:prstClr val="black"/>
                  </a:solidFill>
                </a:endParaRPr>
              </a:p>
              <a:p>
                <a:pPr lvl="0"/>
                <a:endParaRPr lang="fi-FI" sz="200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fi-FI" sz="2000" dirty="0" err="1" smtClean="0">
                    <a:solidFill>
                      <a:prstClr val="black"/>
                    </a:solidFill>
                  </a:rPr>
                  <a:t>Note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: For </a:t>
                </a:r>
                <a:r>
                  <a:rPr lang="fi-FI" sz="2000" dirty="0">
                    <a:solidFill>
                      <a:prstClr val="black"/>
                    </a:solidFill>
                  </a:rPr>
                  <a:t>the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epistemic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concept</a:t>
                </a:r>
                <a:r>
                  <a:rPr lang="fi-FI" sz="2000" dirty="0">
                    <a:solidFill>
                      <a:prstClr val="black"/>
                    </a:solidFill>
                  </a:rPr>
                  <a:t> of probability, ’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being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unknown</a:t>
                </a:r>
                <a:r>
                  <a:rPr lang="fi-FI" sz="2000" dirty="0">
                    <a:solidFill>
                      <a:prstClr val="black"/>
                    </a:solidFill>
                  </a:rPr>
                  <a:t>’ = ’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being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random</a:t>
                </a:r>
                <a:r>
                  <a:rPr lang="fi-FI" sz="2000" dirty="0">
                    <a:solidFill>
                      <a:prstClr val="black"/>
                    </a:solidFill>
                  </a:rPr>
                  <a:t>’,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so</a:t>
                </a:r>
                <a:r>
                  <a:rPr lang="fi-FI" sz="2000" dirty="0">
                    <a:solidFill>
                      <a:prstClr val="black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is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then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treated</a:t>
                </a:r>
                <a:r>
                  <a:rPr lang="fi-FI" sz="2000" dirty="0">
                    <a:solidFill>
                      <a:prstClr val="black"/>
                    </a:solidFill>
                  </a:rPr>
                  <a:t> as a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random</a:t>
                </a:r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variable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</a:t>
                </a:r>
                <a:r>
                  <a:rPr lang="fi-FI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its</a:t>
                </a:r>
                <a:r>
                  <a:rPr lang="fi-FI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value</a:t>
                </a:r>
                <a:r>
                  <a:rPr lang="fi-FI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fi-FI" sz="2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unknown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. </a:t>
                </a:r>
                <a:r>
                  <a:rPr lang="fi-FI" sz="2000" dirty="0">
                    <a:solidFill>
                      <a:prstClr val="black"/>
                    </a:solidFill>
                  </a:rPr>
                  <a:t>On the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other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hand</a:t>
                </a:r>
                <a:r>
                  <a:rPr lang="fi-FI" sz="2000" dirty="0">
                    <a:solidFill>
                      <a:prstClr val="black"/>
                    </a:solidFill>
                  </a:rPr>
                  <a:t>, it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can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be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understood</a:t>
                </a:r>
                <a:r>
                  <a:rPr lang="fi-FI" sz="2000" dirty="0">
                    <a:solidFill>
                      <a:prstClr val="black"/>
                    </a:solidFill>
                  </a:rPr>
                  <a:t> to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be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a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pysical</a:t>
                </a:r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parameter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>
                    <a:solidFill>
                      <a:prstClr val="black"/>
                    </a:solidFill>
                  </a:rPr>
                  <a:t>of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considered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box and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its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contents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,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or</a:t>
                </a:r>
                <a:r>
                  <a:rPr lang="fi-FI" sz="2000" dirty="0">
                    <a:solidFill>
                      <a:prstClr val="black"/>
                    </a:solidFill>
                  </a:rPr>
                  <a:t> a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mathematical</a:t>
                </a:r>
                <a:r>
                  <a:rPr lang="fi-FI" sz="2000" dirty="0">
                    <a:solidFill>
                      <a:srgbClr val="0070C0"/>
                    </a:solidFill>
                  </a:rPr>
                  <a:t> parameter </a:t>
                </a:r>
                <a:r>
                  <a:rPr lang="fi-FI" sz="2000" dirty="0">
                    <a:solidFill>
                      <a:prstClr val="black"/>
                    </a:solidFill>
                  </a:rPr>
                  <a:t>of a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family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of </a:t>
                </a:r>
                <a:r>
                  <a:rPr lang="fi-FI" sz="2000" dirty="0">
                    <a:solidFill>
                      <a:prstClr val="black"/>
                    </a:solidFill>
                  </a:rPr>
                  <a:t>(likelihood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)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functions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i-FI" sz="2000" dirty="0">
                  <a:solidFill>
                    <a:prstClr val="black"/>
                  </a:solidFill>
                </a:endParaRPr>
              </a:p>
              <a:p>
                <a:pPr lvl="0"/>
                <a:endParaRPr lang="fi-FI" sz="20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endParaRPr lang="fi-FI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39925"/>
                <a:ext cx="10515600" cy="4351338"/>
              </a:xfrm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8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dirty="0" err="1" smtClean="0"/>
              <a:t>Balls</a:t>
            </a:r>
            <a:r>
              <a:rPr lang="fi-FI" sz="3600" dirty="0" smtClean="0"/>
              <a:t> in </a:t>
            </a:r>
            <a:r>
              <a:rPr lang="fi-FI" sz="3600" dirty="0" err="1" smtClean="0"/>
              <a:t>boxes</a:t>
            </a:r>
            <a:r>
              <a:rPr lang="fi-FI" sz="3600" dirty="0" smtClean="0"/>
              <a:t>: </a:t>
            </a:r>
            <a:r>
              <a:rPr lang="fi-FI" sz="3600" dirty="0" err="1" smtClean="0"/>
              <a:t>unknown</a:t>
            </a:r>
            <a:r>
              <a:rPr lang="fi-FI" sz="3600" dirty="0" smtClean="0"/>
              <a:t> number of white </a:t>
            </a:r>
            <a:r>
              <a:rPr lang="fi-FI" sz="3600" dirty="0" err="1" smtClean="0"/>
              <a:t>balls</a:t>
            </a:r>
            <a:endParaRPr lang="fi-FI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431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GB" sz="2000" dirty="0"/>
                  <a:t>How would the situation change if you didn’t know from which box the balls were drawn? </a:t>
                </a:r>
                <a:endParaRPr lang="en-GB" sz="2000" dirty="0" smtClean="0"/>
              </a:p>
              <a:p>
                <a:pPr lvl="0"/>
                <a:endParaRPr lang="en-GB" sz="2000" dirty="0" smtClean="0"/>
              </a:p>
              <a:p>
                <a:pPr lvl="0"/>
                <a:r>
                  <a:rPr lang="en-GB" sz="2000" dirty="0" smtClean="0"/>
                  <a:t>In this situation, you </a:t>
                </a:r>
                <a:r>
                  <a:rPr lang="en-GB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do need </a:t>
                </a:r>
                <a:r>
                  <a:rPr lang="en-GB" sz="2000" dirty="0" smtClean="0"/>
                  <a:t>to also consider the experiment of first choosing a box!</a:t>
                </a:r>
              </a:p>
              <a:p>
                <a:pPr lvl="0"/>
                <a:endParaRPr lang="en-GB" sz="2000" dirty="0" smtClean="0"/>
              </a:p>
              <a:p>
                <a:pPr lvl="0"/>
                <a:r>
                  <a:rPr lang="en-GB" sz="2000" dirty="0" smtClean="0"/>
                  <a:t>Going back to the simple situation of two boxes, consider </a:t>
                </a:r>
                <a:r>
                  <a:rPr lang="en-GB" sz="2000" dirty="0"/>
                  <a:t>first a single draw, assuming that ‘Box A is as likely as Box B’, the assigning probabilities P(Box A) = P(Box B) = 1/2. </a:t>
                </a:r>
                <a:endParaRPr lang="en-GB" sz="2000" dirty="0" smtClean="0"/>
              </a:p>
              <a:p>
                <a:pPr lvl="0"/>
                <a:endParaRPr lang="en-GB" sz="2000" dirty="0" smtClean="0"/>
              </a:p>
              <a:p>
                <a:pPr lvl="0"/>
                <a:r>
                  <a:rPr lang="en-GB" sz="2000" dirty="0" smtClean="0"/>
                  <a:t>How </a:t>
                </a:r>
                <a:r>
                  <a:rPr lang="en-GB" sz="2000" dirty="0"/>
                  <a:t>would you evaluate the probability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GB" sz="2000" dirty="0"/>
                  <a:t> Draw again a DAG!</a:t>
                </a:r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43125"/>
                <a:ext cx="10515600" cy="4351338"/>
              </a:xfrm>
              <a:blipFill rotWithShape="0">
                <a:blip r:embed="rId2"/>
                <a:stretch>
                  <a:fillRect l="-522" t="-1543" r="-34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67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err="1">
                <a:solidFill>
                  <a:prstClr val="black"/>
                </a:solidFill>
              </a:rPr>
              <a:t>Balls</a:t>
            </a:r>
            <a:r>
              <a:rPr lang="fi-FI" sz="3600" dirty="0">
                <a:solidFill>
                  <a:prstClr val="black"/>
                </a:solidFill>
              </a:rPr>
              <a:t> in </a:t>
            </a:r>
            <a:r>
              <a:rPr lang="fi-FI" sz="3600" dirty="0" err="1">
                <a:solidFill>
                  <a:prstClr val="black"/>
                </a:solidFill>
              </a:rPr>
              <a:t>boxes</a:t>
            </a:r>
            <a:r>
              <a:rPr lang="fi-FI" sz="3600" dirty="0">
                <a:solidFill>
                  <a:prstClr val="black"/>
                </a:solidFill>
              </a:rPr>
              <a:t>: </a:t>
            </a:r>
            <a:r>
              <a:rPr lang="fi-FI" sz="3600" dirty="0" err="1">
                <a:solidFill>
                  <a:prstClr val="black"/>
                </a:solidFill>
              </a:rPr>
              <a:t>unknown</a:t>
            </a:r>
            <a:r>
              <a:rPr lang="fi-FI" sz="3600" dirty="0">
                <a:solidFill>
                  <a:prstClr val="black"/>
                </a:solidFill>
              </a:rPr>
              <a:t> number of white </a:t>
            </a:r>
            <a:r>
              <a:rPr lang="fi-FI" sz="3600" dirty="0" err="1">
                <a:solidFill>
                  <a:prstClr val="black"/>
                </a:solidFill>
              </a:rPr>
              <a:t>balls</a:t>
            </a:r>
            <a:endParaRPr lang="fi-FI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:endParaRPr lang="fi-FI" sz="2400" dirty="0" smtClean="0"/>
              </a:p>
              <a:p>
                <a:pPr lvl="0"/>
                <a:r>
                  <a:rPr lang="en-GB" sz="2000" dirty="0"/>
                  <a:t> ‘Two levels of randomness’, ‘Law of Total Probability’, cf. Cowan’s Lecture 1, slide 10. </a:t>
                </a:r>
                <a:endParaRPr lang="en-GB" sz="2000" dirty="0" smtClean="0"/>
              </a:p>
              <a:p>
                <a:pPr marL="0" lvl="0" indent="0">
                  <a:buNone/>
                </a:pPr>
                <a:r>
                  <a:rPr lang="en-GB" sz="2000" dirty="0" smtClean="0"/>
                  <a:t> </a:t>
                </a:r>
              </a:p>
              <a:p>
                <a:pPr lvl="0"/>
                <a:r>
                  <a:rPr lang="en-GB" sz="2000" dirty="0" smtClean="0"/>
                  <a:t>Result</a:t>
                </a:r>
                <a:r>
                  <a:rPr lang="en-GB" sz="2000" dirty="0"/>
                  <a:t>:</a:t>
                </a:r>
                <a:endParaRPr lang="fi-FI" sz="2000" dirty="0"/>
              </a:p>
              <a:p>
                <a:pPr marL="0" indent="0">
                  <a:buNone/>
                </a:pPr>
                <a:r>
                  <a:rPr lang="en-GB" sz="2000" dirty="0" smtClean="0"/>
                  <a:t>      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 = P(Box A)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/>
                  <a:t> = 1 | Box A) + P(Box B)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/>
                  <a:t> = 1 | Box B) </a:t>
                </a:r>
                <a:endParaRPr lang="fi-FI" sz="2000" dirty="0"/>
              </a:p>
              <a:p>
                <a:pPr marL="0" indent="0">
                  <a:buNone/>
                </a:pPr>
                <a:r>
                  <a:rPr lang="en-GB" sz="2000" dirty="0" smtClean="0"/>
                  <a:t>                             = </a:t>
                </a:r>
                <a:r>
                  <a:rPr lang="en-GB" sz="2000" dirty="0"/>
                  <a:t>(1/2) x (2/3) + (1/2) x (1/3) = 1/2</a:t>
                </a:r>
                <a:r>
                  <a:rPr lang="en-GB" sz="2000" dirty="0" smtClean="0"/>
                  <a:t>.</a:t>
                </a:r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This is a weighted average, or an expectation, of the two ‘box specific’ conditional probabilities, with respect to the ‘box choice’ probabilities.</a:t>
                </a:r>
              </a:p>
              <a:p>
                <a:pPr marL="0" indent="0">
                  <a:buNone/>
                </a:pPr>
                <a:r>
                  <a:rPr lang="fi-FI" sz="2000" dirty="0" smtClean="0"/>
                  <a:t> </a:t>
                </a:r>
                <a:endParaRPr lang="fi-FI" sz="2000" dirty="0"/>
              </a:p>
              <a:p>
                <a:pPr lvl="0"/>
                <a:r>
                  <a:rPr lang="en-GB" sz="2000" dirty="0"/>
                  <a:t>General result: </a:t>
                </a:r>
                <a:r>
                  <a:rPr lang="en-GB" sz="2000" dirty="0" smtClean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=1, 2,…,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i-FI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i-FI" sz="2000" b="0" i="1" smtClean="0">
                        <a:latin typeface="Cambria Math" panose="02040503050406030204" pitchFamily="18" charset="0"/>
                      </a:rPr>
                      <m:t>      = </m:t>
                    </m:r>
                    <m:r>
                      <m:rPr>
                        <m:sty m:val="p"/>
                      </m:rPr>
                      <a:rPr lang="fi-FI" sz="20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sz="200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Box</m:t>
                    </m:r>
                    <m:r>
                      <a:rPr lang="en-GB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000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=1, 2,…,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Box</m:t>
                    </m:r>
                    <m:r>
                      <a:rPr lang="en-GB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000">
                        <a:latin typeface="Cambria Math" panose="02040503050406030204" pitchFamily="18" charset="0"/>
                      </a:rPr>
                      <m:t>) + 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sz="20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Box</m:t>
                    </m:r>
                    <m:r>
                      <a:rPr lang="en-GB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sz="2000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=1, 2,…,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Box</m:t>
                    </m:r>
                    <m:r>
                      <a:rPr lang="en-GB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sz="200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000" dirty="0"/>
                  <a:t>= …</a:t>
                </a:r>
                <a:endParaRPr lang="fi-FI" sz="2000" dirty="0"/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b="-224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44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Understanding the meaning of ‘randomness’, or ‘uncertainty’, </a:t>
            </a:r>
            <a:r>
              <a:rPr lang="en-GB" sz="3600" b="1" dirty="0">
                <a:solidFill>
                  <a:srgbClr val="0070C0"/>
                </a:solidFill>
              </a:rPr>
              <a:t>from different perspectives</a:t>
            </a:r>
            <a:endParaRPr lang="fi-FI" sz="3600" dirty="0">
              <a:solidFill>
                <a:srgbClr val="0070C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Cowan’s Lecture 1, </a:t>
            </a:r>
            <a:r>
              <a:rPr lang="en-GB" sz="2000" dirty="0" smtClean="0"/>
              <a:t>slide 5: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smtClean="0"/>
              <a:t>In particle physics there are various elements of uncertainty: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theory is not deterministic:  quantum mechanics  </a:t>
            </a:r>
          </a:p>
          <a:p>
            <a:r>
              <a:rPr lang="en-US" sz="2000" dirty="0" smtClean="0"/>
              <a:t>random measurement errors: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present even without quantum effects</a:t>
            </a:r>
          </a:p>
          <a:p>
            <a:r>
              <a:rPr lang="en-US" sz="2000" dirty="0" smtClean="0"/>
              <a:t>things we could know in principle but don’t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e.g. from limitations of cost, time, ...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We can quantify the uncertainty using PROBABILITY</a:t>
            </a:r>
            <a:endParaRPr lang="fi-FI" sz="2000" dirty="0">
              <a:solidFill>
                <a:srgbClr val="0070C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43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err="1" smtClean="0"/>
              <a:t>Balls</a:t>
            </a:r>
            <a:r>
              <a:rPr lang="fi-FI" sz="3600" dirty="0" smtClean="0"/>
              <a:t> in </a:t>
            </a:r>
            <a:r>
              <a:rPr lang="fi-FI" sz="3600" dirty="0" err="1" smtClean="0"/>
              <a:t>boxes</a:t>
            </a:r>
            <a:r>
              <a:rPr lang="fi-FI" sz="3600" dirty="0" smtClean="0"/>
              <a:t>: ’</a:t>
            </a:r>
            <a:r>
              <a:rPr lang="fi-FI" sz="3600" dirty="0" err="1" smtClean="0"/>
              <a:t>inverse</a:t>
            </a:r>
            <a:r>
              <a:rPr lang="fi-FI" sz="3600" dirty="0" smtClean="0"/>
              <a:t> probability’</a:t>
            </a:r>
            <a:endParaRPr lang="fi-FI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>
              <a:xfrm>
                <a:off x="927100" y="13684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b="1" dirty="0">
                    <a:solidFill>
                      <a:srgbClr val="0070C0"/>
                    </a:solidFill>
                  </a:rPr>
                  <a:t>Probability as an expression of uncertainty of </a:t>
                </a:r>
                <a:r>
                  <a:rPr lang="en-GB" b="1" dirty="0" smtClean="0">
                    <a:solidFill>
                      <a:srgbClr val="0070C0"/>
                    </a:solidFill>
                  </a:rPr>
                  <a:t>‘how </a:t>
                </a:r>
                <a:r>
                  <a:rPr lang="en-GB" b="1" dirty="0">
                    <a:solidFill>
                      <a:srgbClr val="0070C0"/>
                    </a:solidFill>
                  </a:rPr>
                  <a:t>the data came </a:t>
                </a:r>
                <a:r>
                  <a:rPr lang="en-GB" b="1" dirty="0" smtClean="0">
                    <a:solidFill>
                      <a:srgbClr val="0070C0"/>
                    </a:solidFill>
                  </a:rPr>
                  <a:t>about’?</a:t>
                </a:r>
              </a:p>
              <a:p>
                <a:pPr marL="0" indent="0">
                  <a:buNone/>
                </a:pPr>
                <a:r>
                  <a:rPr lang="en-GB" b="1" dirty="0" smtClean="0"/>
                  <a:t>  </a:t>
                </a:r>
                <a:endParaRPr lang="fi-FI" dirty="0"/>
              </a:p>
              <a:p>
                <a:pPr lvl="0"/>
                <a:r>
                  <a:rPr lang="en-GB" sz="2000" dirty="0" smtClean="0"/>
                  <a:t>How </a:t>
                </a:r>
                <a:r>
                  <a:rPr lang="en-GB" sz="2000" dirty="0"/>
                  <a:t>would you evaluate the ‘inverse’ probability P(Box 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>
                            <a:latin typeface="Cambria Math" panose="02040503050406030204" pitchFamily="18" charset="0"/>
                          </a:rPr>
                          <m:t> = 1</m:t>
                        </m:r>
                      </m:e>
                    </m:d>
                  </m:oMath>
                </a14:m>
                <a:r>
                  <a:rPr lang="en-GB" sz="2000" dirty="0"/>
                  <a:t>, that is, in a situation in which the result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GB" sz="2000" dirty="0"/>
                  <a:t> is known by having been </a:t>
                </a:r>
                <a:r>
                  <a:rPr lang="en-GB" sz="2000" dirty="0" smtClean="0"/>
                  <a:t>observed it, </a:t>
                </a:r>
                <a:r>
                  <a:rPr lang="en-GB" sz="2000" dirty="0"/>
                  <a:t>or by hypothesis? </a:t>
                </a:r>
                <a:endParaRPr lang="en-GB" sz="2000" dirty="0" smtClean="0"/>
              </a:p>
              <a:p>
                <a:pPr lvl="0"/>
                <a:endParaRPr lang="en-GB" sz="2000" dirty="0" smtClean="0"/>
              </a:p>
              <a:p>
                <a:pPr lvl="0"/>
                <a:r>
                  <a:rPr lang="en-GB" sz="2000" dirty="0" smtClean="0"/>
                  <a:t>Does </a:t>
                </a:r>
                <a:r>
                  <a:rPr lang="en-GB" sz="2000" dirty="0"/>
                  <a:t>knowledge of the outcome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/>
                  <a:t> = 1  give you a reason for changing your earlier ’prior’ evaluation of P(Box A) = 1/2 into something else? </a:t>
                </a:r>
                <a:endParaRPr lang="fi-FI" sz="2000" dirty="0"/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7100" y="1368425"/>
                <a:ext cx="10515600" cy="4351338"/>
              </a:xfrm>
              <a:blipFill rotWithShape="0"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29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dirty="0" err="1" smtClean="0"/>
              <a:t>Balls</a:t>
            </a:r>
            <a:r>
              <a:rPr lang="fi-FI" sz="3600" dirty="0" smtClean="0"/>
              <a:t> in </a:t>
            </a:r>
            <a:r>
              <a:rPr lang="fi-FI" sz="3600" dirty="0" err="1" smtClean="0"/>
              <a:t>boxes</a:t>
            </a:r>
            <a:r>
              <a:rPr lang="fi-FI" sz="3600" dirty="0" smtClean="0"/>
              <a:t>: ’</a:t>
            </a:r>
            <a:r>
              <a:rPr lang="fi-FI" sz="3600" dirty="0" err="1" smtClean="0"/>
              <a:t>inverse</a:t>
            </a:r>
            <a:r>
              <a:rPr lang="fi-FI" sz="3600" dirty="0" smtClean="0"/>
              <a:t> probability’ and </a:t>
            </a:r>
            <a:r>
              <a:rPr lang="fi-FI" sz="3600" dirty="0" err="1" smtClean="0"/>
              <a:t>Bayes</a:t>
            </a:r>
            <a:r>
              <a:rPr lang="fi-FI" sz="3600" dirty="0" smtClean="0"/>
              <a:t>’ formula</a:t>
            </a:r>
            <a:endParaRPr lang="fi-FI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n-GB" sz="2000" dirty="0"/>
                  <a:t>Yes, it should! This outcome was ‘better explained’ as a draw from Box A than from Box B. </a:t>
                </a:r>
                <a:r>
                  <a:rPr lang="en-GB" sz="2000" dirty="0" smtClean="0"/>
                  <a:t>- This is a form of ‘weak </a:t>
                </a:r>
                <a:r>
                  <a:rPr lang="en-GB" sz="2000" dirty="0"/>
                  <a:t>syllogism’. </a:t>
                </a:r>
                <a:endParaRPr lang="en-GB" sz="2000" dirty="0" smtClean="0"/>
              </a:p>
              <a:p>
                <a:pPr lvl="0"/>
                <a:endParaRPr lang="fi-FI" sz="2000" dirty="0"/>
              </a:p>
              <a:p>
                <a:pPr lvl="0"/>
                <a:r>
                  <a:rPr lang="en-GB" sz="2000" dirty="0"/>
                  <a:t>Formally, by an application of the chain multiplication rule: </a:t>
                </a:r>
                <a:endParaRPr lang="fi-FI" sz="2000" dirty="0"/>
              </a:p>
              <a:p>
                <a:pPr marL="0" indent="0">
                  <a:buNone/>
                </a:pPr>
                <a:r>
                  <a:rPr lang="en-GB" sz="2000" dirty="0"/>
                  <a:t>            </a:t>
                </a:r>
                <a:r>
                  <a:rPr lang="en-GB" sz="2000" dirty="0" smtClean="0"/>
                  <a:t>P(Box </a:t>
                </a:r>
                <a:r>
                  <a:rPr lang="en-GB" sz="2000" dirty="0"/>
                  <a:t>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/>
                  <a:t> = 1)  = P(Box A)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/>
                  <a:t> = </a:t>
                </a:r>
                <a:r>
                  <a:rPr lang="en-GB" sz="2000" dirty="0" smtClean="0"/>
                  <a:t>1|Box </a:t>
                </a:r>
                <a:r>
                  <a:rPr lang="en-GB" sz="2000" dirty="0"/>
                  <a:t>A)  = (1/2) x (2/3) = 1/3. </a:t>
                </a:r>
                <a:endParaRPr lang="fi-FI" sz="2000" dirty="0"/>
              </a:p>
              <a:p>
                <a:pPr marL="0" indent="0">
                  <a:buNone/>
                </a:pPr>
                <a:r>
                  <a:rPr lang="en-GB" sz="2000" dirty="0" smtClean="0"/>
                  <a:t>    But</a:t>
                </a:r>
                <a:r>
                  <a:rPr lang="en-GB" sz="2000" dirty="0"/>
                  <a:t>, using the chain rule in the reverse order, this is the same as </a:t>
                </a:r>
                <a:endParaRPr lang="fi-FI" sz="2000" dirty="0"/>
              </a:p>
              <a:p>
                <a:pPr marL="0" indent="0">
                  <a:buNone/>
                </a:pPr>
                <a:r>
                  <a:rPr lang="en-GB" sz="2000" dirty="0"/>
                  <a:t>             P(Box 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/>
                  <a:t> = 1) =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/>
                  <a:t> = 1 ) P(Box 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>
                            <a:latin typeface="Cambria Math" panose="02040503050406030204" pitchFamily="18" charset="0"/>
                          </a:rPr>
                          <m:t> = 1</m:t>
                        </m:r>
                      </m:e>
                    </m:d>
                  </m:oMath>
                </a14:m>
                <a:r>
                  <a:rPr lang="en-GB" sz="2000" dirty="0"/>
                  <a:t> = (1/2) x P(Box 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>
                            <a:latin typeface="Cambria Math" panose="02040503050406030204" pitchFamily="18" charset="0"/>
                          </a:rPr>
                          <m:t> = 1</m:t>
                        </m:r>
                      </m:e>
                    </m:d>
                  </m:oMath>
                </a14:m>
                <a:r>
                  <a:rPr lang="en-GB" sz="2000" dirty="0" smtClean="0"/>
                  <a:t>.</a:t>
                </a:r>
              </a:p>
              <a:p>
                <a:pPr marL="0" indent="0">
                  <a:buNone/>
                </a:pPr>
                <a:endParaRPr lang="fi-FI" sz="2000" dirty="0"/>
              </a:p>
              <a:p>
                <a:r>
                  <a:rPr lang="en-GB" sz="2000" dirty="0"/>
                  <a:t>Therefore </a:t>
                </a:r>
                <a:endParaRPr lang="fi-FI" sz="2000" dirty="0"/>
              </a:p>
              <a:p>
                <a:pPr marL="0" indent="0">
                  <a:buNone/>
                </a:pPr>
                <a:r>
                  <a:rPr lang="en-GB" sz="2000" dirty="0"/>
                  <a:t>            P(Box 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>
                            <a:latin typeface="Cambria Math" panose="02040503050406030204" pitchFamily="18" charset="0"/>
                          </a:rPr>
                          <m:t> = 1</m:t>
                        </m:r>
                      </m:e>
                    </m:d>
                  </m:oMath>
                </a14:m>
                <a:r>
                  <a:rPr lang="en-GB" sz="2000" dirty="0"/>
                  <a:t>   =  P(Box 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/>
                  <a:t> = 1)  / 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/>
                  <a:t> = 1 ) = (1/3) / (1/2) = 2/3.</a:t>
                </a:r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 r="-63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45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err="1" smtClean="0"/>
              <a:t>Balls</a:t>
            </a:r>
            <a:r>
              <a:rPr lang="fi-FI" sz="3600" dirty="0" smtClean="0"/>
              <a:t> in </a:t>
            </a:r>
            <a:r>
              <a:rPr lang="fi-FI" sz="3600" dirty="0" err="1" smtClean="0"/>
              <a:t>boxes</a:t>
            </a:r>
            <a:r>
              <a:rPr lang="fi-FI" sz="3600" dirty="0" smtClean="0"/>
              <a:t>: </a:t>
            </a:r>
            <a:r>
              <a:rPr lang="fi-FI" sz="3600" dirty="0" smtClean="0">
                <a:solidFill>
                  <a:srgbClr val="0070C0"/>
                </a:solidFill>
              </a:rPr>
              <a:t>’</a:t>
            </a:r>
            <a:r>
              <a:rPr lang="fi-FI" sz="3600" dirty="0" err="1" smtClean="0">
                <a:solidFill>
                  <a:srgbClr val="0070C0"/>
                </a:solidFill>
              </a:rPr>
              <a:t>inverse</a:t>
            </a:r>
            <a:r>
              <a:rPr lang="fi-FI" sz="3600" dirty="0" smtClean="0"/>
              <a:t> probability’ </a:t>
            </a:r>
            <a:r>
              <a:rPr lang="fi-FI" sz="3600" dirty="0">
                <a:solidFill>
                  <a:prstClr val="black"/>
                </a:solidFill>
              </a:rPr>
              <a:t>and </a:t>
            </a:r>
            <a:r>
              <a:rPr lang="fi-FI" sz="3600" dirty="0" err="1">
                <a:solidFill>
                  <a:prstClr val="black"/>
                </a:solidFill>
              </a:rPr>
              <a:t>Bayes</a:t>
            </a:r>
            <a:r>
              <a:rPr lang="fi-FI" sz="3600" dirty="0">
                <a:solidFill>
                  <a:prstClr val="black"/>
                </a:solidFill>
              </a:rPr>
              <a:t>’ formula</a:t>
            </a:r>
            <a:endParaRPr lang="fi-FI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2000" dirty="0" smtClean="0"/>
                  <a:t>The probability of ‘Box A’ has been updated to a new value, based on the information given by the outcome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>
                        <a:latin typeface="Cambria Math" panose="02040503050406030204" pitchFamily="18" charset="0"/>
                      </a:rPr>
                      <m:t> = 1. </m:t>
                    </m:r>
                  </m:oMath>
                </a14:m>
                <a:endParaRPr lang="fi-FI" sz="2000" dirty="0" smtClean="0"/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This result </a:t>
                </a:r>
              </a:p>
              <a:p>
                <a:pPr marL="0" indent="0">
                  <a:buNone/>
                </a:pPr>
                <a:r>
                  <a:rPr lang="en-GB" sz="2000" dirty="0">
                    <a:solidFill>
                      <a:prstClr val="black"/>
                    </a:solidFill>
                  </a:rPr>
                  <a:t>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        P(Box </a:t>
                </a:r>
                <a:r>
                  <a:rPr lang="en-GB" sz="2000" dirty="0">
                    <a:solidFill>
                      <a:prstClr val="black"/>
                    </a:solidFill>
                  </a:rPr>
                  <a:t>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= 1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  =  P(Box 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1)  / 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1 )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= P(Box A)</a:t>
                </a:r>
                <a:r>
                  <a:rPr lang="en-GB" sz="2000" dirty="0">
                    <a:solidFill>
                      <a:prstClr val="black"/>
                    </a:solidFill>
                  </a:rPr>
                  <a:t>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1|Box </a:t>
                </a:r>
                <a:r>
                  <a:rPr lang="en-GB" sz="2000" dirty="0">
                    <a:solidFill>
                      <a:prstClr val="black"/>
                    </a:solidFill>
                  </a:rPr>
                  <a:t>A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) / </a:t>
                </a:r>
                <a:r>
                  <a:rPr lang="en-GB" sz="2000" dirty="0">
                    <a:solidFill>
                      <a:prstClr val="black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1 ) </a:t>
                </a:r>
                <a:endParaRPr lang="en-GB" sz="2000" dirty="0" smtClean="0"/>
              </a:p>
              <a:p>
                <a:pPr marL="0" indent="0">
                  <a:buNone/>
                </a:pPr>
                <a:r>
                  <a:rPr lang="en-GB" sz="2000" dirty="0" smtClean="0"/>
                  <a:t>     is </a:t>
                </a:r>
                <a:r>
                  <a:rPr lang="en-GB" sz="2000" dirty="0"/>
                  <a:t>(a special case </a:t>
                </a:r>
                <a:r>
                  <a:rPr lang="en-GB" sz="2000" dirty="0" smtClean="0"/>
                  <a:t>of) </a:t>
                </a:r>
                <a:r>
                  <a:rPr lang="en-GB" sz="2000" i="1" dirty="0" smtClean="0">
                    <a:solidFill>
                      <a:srgbClr val="0070C0"/>
                    </a:solidFill>
                  </a:rPr>
                  <a:t>Bayes’ formula </a:t>
                </a:r>
                <a:r>
                  <a:rPr lang="en-GB" sz="2000" dirty="0" smtClean="0">
                    <a:solidFill>
                      <a:srgbClr val="0070C0"/>
                    </a:solidFill>
                  </a:rPr>
                  <a:t>or </a:t>
                </a:r>
                <a:r>
                  <a:rPr lang="en-GB" sz="2000" i="1" dirty="0">
                    <a:solidFill>
                      <a:srgbClr val="0070C0"/>
                    </a:solidFill>
                  </a:rPr>
                  <a:t>Bayes’ Rule</a:t>
                </a:r>
                <a:r>
                  <a:rPr lang="en-GB" sz="2000" dirty="0"/>
                  <a:t>, cf. Cowan’s Lecture 1, slides 9 an d </a:t>
                </a:r>
                <a:r>
                  <a:rPr lang="en-GB" sz="2000" dirty="0" smtClean="0"/>
                  <a:t>10.</a:t>
                </a:r>
              </a:p>
              <a:p>
                <a:endParaRPr lang="en-GB" sz="2000" dirty="0" smtClean="0"/>
              </a:p>
              <a:p>
                <a:pPr marL="0" lvl="0" indent="0">
                  <a:buNone/>
                </a:pPr>
                <a:endParaRPr lang="fi-FI" sz="2000" dirty="0">
                  <a:solidFill>
                    <a:srgbClr val="0070C0"/>
                  </a:solidFill>
                </a:endParaRPr>
              </a:p>
              <a:p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83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err="1">
                <a:solidFill>
                  <a:prstClr val="black"/>
                </a:solidFill>
              </a:rPr>
              <a:t>Balls</a:t>
            </a:r>
            <a:r>
              <a:rPr lang="fi-FI" sz="3600" dirty="0">
                <a:solidFill>
                  <a:prstClr val="black"/>
                </a:solidFill>
              </a:rPr>
              <a:t> in </a:t>
            </a:r>
            <a:r>
              <a:rPr lang="fi-FI" sz="3600" dirty="0" err="1">
                <a:solidFill>
                  <a:prstClr val="black"/>
                </a:solidFill>
              </a:rPr>
              <a:t>boxes</a:t>
            </a:r>
            <a:r>
              <a:rPr lang="fi-FI" sz="3600" dirty="0">
                <a:solidFill>
                  <a:prstClr val="black"/>
                </a:solidFill>
              </a:rPr>
              <a:t>: ’</a:t>
            </a:r>
            <a:r>
              <a:rPr lang="fi-FI" sz="3600" dirty="0" err="1">
                <a:solidFill>
                  <a:prstClr val="black"/>
                </a:solidFill>
              </a:rPr>
              <a:t>inverse</a:t>
            </a:r>
            <a:r>
              <a:rPr lang="fi-FI" sz="3600" dirty="0">
                <a:solidFill>
                  <a:prstClr val="black"/>
                </a:solidFill>
              </a:rPr>
              <a:t> probability</a:t>
            </a:r>
            <a:r>
              <a:rPr lang="fi-FI" sz="3600" dirty="0" smtClean="0">
                <a:solidFill>
                  <a:prstClr val="black"/>
                </a:solidFill>
              </a:rPr>
              <a:t>’ and </a:t>
            </a:r>
            <a:r>
              <a:rPr lang="fi-FI" sz="3600" dirty="0" err="1" smtClean="0">
                <a:solidFill>
                  <a:prstClr val="black"/>
                </a:solidFill>
              </a:rPr>
              <a:t>Bayes</a:t>
            </a:r>
            <a:r>
              <a:rPr lang="fi-FI" sz="3600" dirty="0" smtClean="0">
                <a:solidFill>
                  <a:prstClr val="black"/>
                </a:solidFill>
              </a:rPr>
              <a:t>’ formula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fi-FI" sz="2000" dirty="0" smtClean="0"/>
              </a:p>
              <a:p>
                <a:r>
                  <a:rPr lang="fi-FI" sz="2000" dirty="0" smtClean="0"/>
                  <a:t>A </a:t>
                </a:r>
                <a:r>
                  <a:rPr lang="fi-FI" sz="2000" dirty="0" err="1" smtClean="0"/>
                  <a:t>concrete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expression</a:t>
                </a:r>
                <a:r>
                  <a:rPr lang="fi-FI" sz="2000" dirty="0" smtClean="0"/>
                  <a:t> of </a:t>
                </a:r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change</a:t>
                </a:r>
                <a:r>
                  <a:rPr lang="fi-FI" sz="2000" dirty="0" smtClean="0"/>
                  <a:t> is that, by </a:t>
                </a:r>
                <a:r>
                  <a:rPr lang="fi-FI" sz="2000" dirty="0" err="1" smtClean="0"/>
                  <a:t>observing</a:t>
                </a:r>
                <a:r>
                  <a:rPr lang="fi-FI" sz="2000" dirty="0" smtClean="0"/>
                  <a:t> the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fi-FI" sz="2000" dirty="0" smtClean="0"/>
                  <a:t>, the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prior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probability </a:t>
                </a:r>
                <a:r>
                  <a:rPr lang="en-GB" sz="2000" dirty="0">
                    <a:solidFill>
                      <a:srgbClr val="0070C0"/>
                    </a:solidFill>
                  </a:rPr>
                  <a:t>P(Box A)</a:t>
                </a:r>
                <a:r>
                  <a:rPr lang="fi-FI" sz="2000" dirty="0" smtClean="0"/>
                  <a:t> = ½ </a:t>
                </a:r>
                <a:r>
                  <a:rPr lang="fi-FI" sz="2000" dirty="0" err="1" smtClean="0"/>
                  <a:t>has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been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updated</a:t>
                </a:r>
                <a:r>
                  <a:rPr lang="fi-FI" sz="2000" dirty="0" smtClean="0"/>
                  <a:t> into the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posterior probability </a:t>
                </a:r>
                <a:r>
                  <a:rPr lang="en-GB" sz="2000" dirty="0" smtClean="0">
                    <a:solidFill>
                      <a:srgbClr val="0070C0"/>
                    </a:solidFill>
                  </a:rPr>
                  <a:t>P(Box </a:t>
                </a:r>
                <a:r>
                  <a:rPr lang="en-GB" sz="2000" dirty="0">
                    <a:solidFill>
                      <a:srgbClr val="0070C0"/>
                    </a:solidFill>
                  </a:rPr>
                  <a:t>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ctrlPr>
                          <a:rPr lang="fi-FI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= 1</m:t>
                        </m:r>
                      </m:e>
                    </m:d>
                  </m:oMath>
                </a14:m>
                <a:r>
                  <a:rPr lang="fi-FI" sz="2000" dirty="0" smtClean="0"/>
                  <a:t> = 2/3.</a:t>
                </a:r>
              </a:p>
              <a:p>
                <a:endParaRPr lang="fi-FI" sz="2000" dirty="0"/>
              </a:p>
              <a:p>
                <a:pPr lvl="0"/>
                <a:r>
                  <a:rPr lang="en-GB" sz="2000" dirty="0">
                    <a:solidFill>
                      <a:srgbClr val="0070C0"/>
                    </a:solidFill>
                  </a:rPr>
                  <a:t>Note: </a:t>
                </a:r>
                <a:r>
                  <a:rPr lang="en-GB" sz="2000" dirty="0">
                    <a:solidFill>
                      <a:prstClr val="black"/>
                    </a:solidFill>
                  </a:rPr>
                  <a:t>The ‘Box’ has not been changed; it is the same </a:t>
                </a:r>
                <a:r>
                  <a:rPr lang="en-GB" sz="2000" dirty="0">
                    <a:solidFill>
                      <a:srgbClr val="0070C0"/>
                    </a:solidFill>
                  </a:rPr>
                  <a:t>‘fixed, but unknown’ </a:t>
                </a:r>
                <a:r>
                  <a:rPr lang="en-GB" sz="2000" dirty="0">
                    <a:solidFill>
                      <a:prstClr val="black"/>
                    </a:solidFill>
                  </a:rPr>
                  <a:t>box that was chosen at the beginning of the experiment. Thus there is no </a:t>
                </a:r>
                <a:r>
                  <a:rPr lang="en-GB" sz="2000" dirty="0">
                    <a:solidFill>
                      <a:srgbClr val="0070C0"/>
                    </a:solidFill>
                  </a:rPr>
                  <a:t>‘physical change’ </a:t>
                </a:r>
                <a:r>
                  <a:rPr lang="en-GB" sz="2000" dirty="0">
                    <a:solidFill>
                      <a:prstClr val="black"/>
                    </a:solidFill>
                  </a:rPr>
                  <a:t>in the design or the setting of the experiment. However, by observing the outcome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1, we have learned something that would justify an update of our original expression of how likely it is that a particular one of the two ‘Box’ alternatives had been chosen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endParaRPr lang="en-GB" sz="20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GB" sz="2000" dirty="0" smtClean="0">
                    <a:solidFill>
                      <a:srgbClr val="0070C0"/>
                    </a:solidFill>
                  </a:rPr>
                  <a:t>This </a:t>
                </a:r>
                <a:r>
                  <a:rPr lang="en-GB" sz="2000" dirty="0">
                    <a:solidFill>
                      <a:srgbClr val="0070C0"/>
                    </a:solidFill>
                  </a:rPr>
                  <a:t>is a form of learning from data</a:t>
                </a:r>
                <a:r>
                  <a:rPr lang="en-GB" sz="2000" dirty="0" smtClean="0">
                    <a:solidFill>
                      <a:srgbClr val="0070C0"/>
                    </a:solidFill>
                  </a:rPr>
                  <a:t>! Therefore, this is ‘Statistics, based (purely) on probability calculus’.</a:t>
                </a:r>
                <a:endParaRPr lang="fi-FI" sz="2000" dirty="0">
                  <a:solidFill>
                    <a:srgbClr val="0070C0"/>
                  </a:solidFill>
                </a:endParaRPr>
              </a:p>
              <a:p>
                <a:pPr marL="0" lvl="0" indent="0">
                  <a:buNone/>
                </a:pP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endParaRPr lang="fi-FI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r="-29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3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 </a:t>
            </a:r>
            <a:r>
              <a:rPr lang="fi-FI" sz="3600" dirty="0" err="1" smtClean="0"/>
              <a:t>Balls</a:t>
            </a:r>
            <a:r>
              <a:rPr lang="fi-FI" sz="3600" dirty="0" smtClean="0"/>
              <a:t> in </a:t>
            </a:r>
            <a:r>
              <a:rPr lang="fi-FI" sz="3600" dirty="0" err="1" smtClean="0"/>
              <a:t>boxes</a:t>
            </a:r>
            <a:r>
              <a:rPr lang="fi-FI" sz="3600" dirty="0" smtClean="0"/>
              <a:t>: </a:t>
            </a:r>
            <a:r>
              <a:rPr lang="fi-FI" sz="3600" dirty="0" err="1">
                <a:solidFill>
                  <a:prstClr val="black"/>
                </a:solidFill>
              </a:rPr>
              <a:t>inductive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learning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from</a:t>
            </a:r>
            <a:r>
              <a:rPr lang="fi-FI" sz="3600" dirty="0">
                <a:solidFill>
                  <a:prstClr val="black"/>
                </a:solidFill>
              </a:rPr>
              <a:t> data</a:t>
            </a:r>
            <a:endParaRPr lang="fi-FI" sz="3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81119"/>
                <a:ext cx="10515600" cy="4351338"/>
              </a:xfrm>
            </p:spPr>
            <p:txBody>
              <a:bodyPr/>
              <a:lstStyle/>
              <a:p>
                <a:pPr lvl="0"/>
                <a:r>
                  <a:rPr lang="en-GB" sz="2000" dirty="0" smtClean="0">
                    <a:solidFill>
                      <a:srgbClr val="0070C0"/>
                    </a:solidFill>
                  </a:rPr>
                  <a:t>Next question</a:t>
                </a:r>
                <a:r>
                  <a:rPr lang="en-GB" sz="2000" dirty="0" smtClean="0"/>
                  <a:t>: In </a:t>
                </a:r>
                <a:r>
                  <a:rPr lang="en-GB" sz="2000" dirty="0"/>
                  <a:t>this situation, how would you </a:t>
                </a:r>
                <a:r>
                  <a:rPr lang="en-GB" sz="2000" dirty="0" smtClean="0"/>
                  <a:t>evaluate </a:t>
                </a:r>
                <a:r>
                  <a:rPr lang="en-GB" sz="2000" dirty="0"/>
                  <a:t>the conditional </a:t>
                </a:r>
                <a:r>
                  <a:rPr lang="en-GB" sz="2000" dirty="0" smtClean="0">
                    <a:solidFill>
                      <a:srgbClr val="0070C0"/>
                    </a:solidFill>
                  </a:rPr>
                  <a:t>‘predictive’</a:t>
                </a:r>
                <a:r>
                  <a:rPr lang="en-GB" sz="2000" dirty="0" smtClean="0"/>
                  <a:t> probability </a:t>
                </a:r>
              </a:p>
              <a:p>
                <a:pPr marL="0" lvl="0" indent="0">
                  <a:buNone/>
                </a:pPr>
                <a:r>
                  <a:rPr lang="en-GB" sz="2000" dirty="0"/>
                  <a:t> </a:t>
                </a:r>
                <a:r>
                  <a:rPr lang="en-GB" sz="2000" dirty="0" smtClean="0"/>
                  <a:t>                                       P</a:t>
                </a:r>
                <a:r>
                  <a:rPr lang="en-GB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/>
                  <a:t> =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1 </m:t>
                    </m:r>
                    <m:d>
                      <m:dPr>
                        <m:begChr m:val="|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>
                            <a:latin typeface="Cambria Math" panose="02040503050406030204" pitchFamily="18" charset="0"/>
                          </a:rPr>
                          <m:t> = 1</m:t>
                        </m:r>
                      </m:e>
                    </m:d>
                    <m:r>
                      <a:rPr lang="en-GB" sz="200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fi-FI" sz="2000" dirty="0"/>
              </a:p>
              <a:p>
                <a:pPr marL="0" indent="0">
                  <a:buNone/>
                </a:pPr>
                <a:endParaRPr lang="fi-FI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81119"/>
                <a:ext cx="10515600" cy="4351338"/>
              </a:xfrm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38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0700" cy="1325563"/>
          </a:xfrm>
        </p:spPr>
        <p:txBody>
          <a:bodyPr>
            <a:normAutofit/>
          </a:bodyPr>
          <a:lstStyle/>
          <a:p>
            <a:r>
              <a:rPr lang="fi-FI" sz="3600" dirty="0" err="1" smtClean="0"/>
              <a:t>Balls</a:t>
            </a:r>
            <a:r>
              <a:rPr lang="fi-FI" sz="3600" dirty="0" smtClean="0"/>
              <a:t> in </a:t>
            </a:r>
            <a:r>
              <a:rPr lang="fi-FI" sz="3600" dirty="0" err="1" smtClean="0"/>
              <a:t>boxes</a:t>
            </a:r>
            <a:r>
              <a:rPr lang="fi-FI" sz="3600" dirty="0" smtClean="0"/>
              <a:t>: </a:t>
            </a:r>
            <a:r>
              <a:rPr lang="fi-FI" sz="3600" dirty="0" err="1">
                <a:solidFill>
                  <a:prstClr val="black"/>
                </a:solidFill>
              </a:rPr>
              <a:t>inductive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learning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from</a:t>
            </a:r>
            <a:r>
              <a:rPr lang="fi-FI" sz="3600" dirty="0">
                <a:solidFill>
                  <a:prstClr val="black"/>
                </a:solidFill>
              </a:rPr>
              <a:t> data</a:t>
            </a:r>
            <a:endParaRPr lang="fi-FI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n-GB" sz="2000" dirty="0" smtClean="0"/>
                  <a:t>We already have the key ingredients for the solution. They are: </a:t>
                </a:r>
                <a:endParaRPr lang="fi-FI" sz="2000" dirty="0"/>
              </a:p>
              <a:p>
                <a:pPr marL="0" indent="0">
                  <a:buNone/>
                </a:pPr>
                <a:r>
                  <a:rPr lang="en-GB" sz="2000" dirty="0"/>
                  <a:t>             P(Box 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>
                            <a:latin typeface="Cambria Math" panose="02040503050406030204" pitchFamily="18" charset="0"/>
                          </a:rPr>
                          <m:t> = 1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2000" dirty="0"/>
                  <a:t> 2/3 , </a:t>
                </a:r>
                <a:endParaRPr lang="fi-FI" sz="2000" dirty="0"/>
              </a:p>
              <a:p>
                <a:pPr marL="0" indent="0">
                  <a:buNone/>
                </a:pPr>
                <a:r>
                  <a:rPr lang="en-GB" sz="2000" dirty="0"/>
                  <a:t>             P(Box B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>
                            <a:latin typeface="Cambria Math" panose="02040503050406030204" pitchFamily="18" charset="0"/>
                          </a:rPr>
                          <m:t> = 1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/>
                  <a:t> 1 - P(Box 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>
                            <a:latin typeface="Cambria Math" panose="02040503050406030204" pitchFamily="18" charset="0"/>
                          </a:rPr>
                          <m:t> = 1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/>
                  <a:t> 1/3,  </a:t>
                </a:r>
                <a:r>
                  <a:rPr lang="en-GB" sz="2000" dirty="0" smtClean="0"/>
                  <a:t>  </a:t>
                </a:r>
                <a:endParaRPr lang="fi-FI" sz="2000" dirty="0"/>
              </a:p>
              <a:p>
                <a:pPr marL="0" indent="0">
                  <a:buNone/>
                </a:pPr>
                <a:r>
                  <a:rPr lang="en-GB" sz="2000" dirty="0"/>
                  <a:t>             </a:t>
                </a:r>
                <a:r>
                  <a:rPr lang="en-GB" sz="2000" dirty="0" smtClean="0"/>
                  <a:t>P</a:t>
                </a:r>
                <a:r>
                  <a:rPr lang="en-GB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/>
                  <a:t> =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1 </m:t>
                    </m:r>
                    <m:d>
                      <m:dPr>
                        <m:begChr m:val="|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Box</m:t>
                        </m:r>
                        <m:r>
                          <a:rPr lang="en-GB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GB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>
                            <a:latin typeface="Cambria Math" panose="02040503050406030204" pitchFamily="18" charset="0"/>
                          </a:rPr>
                          <m:t> = 1</m:t>
                        </m:r>
                      </m:e>
                    </m:d>
                    <m:r>
                      <a:rPr lang="en-GB" sz="200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1 </m:t>
                    </m:r>
                    <m:d>
                      <m:dPr>
                        <m:begChr m:val="|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Box</m:t>
                        </m:r>
                        <m:r>
                          <a:rPr lang="en-GB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GB" sz="2000">
                        <a:latin typeface="Cambria Math" panose="02040503050406030204" pitchFamily="18" charset="0"/>
                      </a:rPr>
                      <m:t>=2/3, </m:t>
                    </m:r>
                  </m:oMath>
                </a14:m>
                <a:endParaRPr lang="fi-FI" sz="2000" dirty="0"/>
              </a:p>
              <a:p>
                <a:pPr marL="0" indent="0">
                  <a:buNone/>
                </a:pPr>
                <a:r>
                  <a:rPr lang="en-GB" sz="2000" dirty="0"/>
                  <a:t>             </a:t>
                </a:r>
                <a:r>
                  <a:rPr lang="en-GB" sz="2000" dirty="0" smtClean="0"/>
                  <a:t>P</a:t>
                </a:r>
                <a:r>
                  <a:rPr lang="en-GB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/>
                  <a:t> =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1 </m:t>
                    </m:r>
                    <m:d>
                      <m:dPr>
                        <m:begChr m:val="|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Box</m:t>
                        </m:r>
                        <m:r>
                          <a:rPr lang="en-GB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GB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>
                            <a:latin typeface="Cambria Math" panose="02040503050406030204" pitchFamily="18" charset="0"/>
                          </a:rPr>
                          <m:t> = 1</m:t>
                        </m:r>
                      </m:e>
                    </m:d>
                    <m:r>
                      <a:rPr lang="en-GB" sz="200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1 </m:t>
                    </m:r>
                    <m:d>
                      <m:dPr>
                        <m:begChr m:val="|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Box</m:t>
                        </m:r>
                        <m:r>
                          <a:rPr lang="en-GB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GB" sz="2000">
                        <a:latin typeface="Cambria Math" panose="02040503050406030204" pitchFamily="18" charset="0"/>
                      </a:rPr>
                      <m:t>=1/3.</m:t>
                    </m:r>
                  </m:oMath>
                </a14:m>
                <a:r>
                  <a:rPr lang="en-GB" sz="2000" dirty="0"/>
                  <a:t>   </a:t>
                </a:r>
                <a:endParaRPr lang="fi-FI" sz="2000" dirty="0"/>
              </a:p>
              <a:p>
                <a:r>
                  <a:rPr lang="en-GB" sz="2000" dirty="0" smtClean="0"/>
                  <a:t>Putting </a:t>
                </a:r>
                <a:r>
                  <a:rPr lang="en-GB" sz="2000" dirty="0"/>
                  <a:t>these together (using the ‘Total Probability´ formula) we </a:t>
                </a:r>
                <a:r>
                  <a:rPr lang="en-GB" sz="2000" dirty="0" smtClean="0"/>
                  <a:t>get </a:t>
                </a:r>
                <a:endParaRPr lang="fi-FI" sz="2000" dirty="0"/>
              </a:p>
              <a:p>
                <a:pPr marL="0" indent="0">
                  <a:buNone/>
                </a:pPr>
                <a:r>
                  <a:rPr lang="en-GB" sz="2000" dirty="0"/>
                  <a:t>            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/>
                  <a:t> =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1 </m:t>
                    </m:r>
                    <m:d>
                      <m:dPr>
                        <m:begChr m:val="|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>
                            <a:latin typeface="Cambria Math" panose="02040503050406030204" pitchFamily="18" charset="0"/>
                          </a:rPr>
                          <m:t> = 1</m:t>
                        </m:r>
                      </m:e>
                    </m:d>
                  </m:oMath>
                </a14:m>
                <a:r>
                  <a:rPr lang="fi-FI" sz="2000" dirty="0" smtClean="0"/>
                  <a:t> =  </a:t>
                </a:r>
                <a:r>
                  <a:rPr lang="en-GB" sz="2000" dirty="0" smtClean="0"/>
                  <a:t>P(Box </a:t>
                </a:r>
                <a:r>
                  <a:rPr lang="en-GB" sz="2000" dirty="0"/>
                  <a:t>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>
                            <a:latin typeface="Cambria Math" panose="02040503050406030204" pitchFamily="18" charset="0"/>
                          </a:rPr>
                          <m:t> = 1</m:t>
                        </m:r>
                      </m:e>
                    </m:d>
                  </m:oMath>
                </a14:m>
                <a:r>
                  <a:rPr lang="en-GB" sz="2000" dirty="0"/>
                  <a:t>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/>
                  <a:t> =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1 </m:t>
                    </m:r>
                    <m:d>
                      <m:dPr>
                        <m:begChr m:val="|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Box</m:t>
                        </m:r>
                        <m:r>
                          <a:rPr lang="en-GB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GB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>
                            <a:latin typeface="Cambria Math" panose="02040503050406030204" pitchFamily="18" charset="0"/>
                          </a:rPr>
                          <m:t> = 1</m:t>
                        </m:r>
                      </m:e>
                    </m:d>
                  </m:oMath>
                </a14:m>
                <a:endParaRPr lang="fi-FI" sz="20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2000" b="0" i="0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GB" sz="200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2000">
                          <a:latin typeface="Cambria Math" panose="02040503050406030204" pitchFamily="18" charset="0"/>
                        </a:rPr>
                        <m:t>Box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00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ctrlPr>
                            <a:rPr lang="fi-FI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i-FI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 = 1</m:t>
                          </m:r>
                        </m:e>
                      </m:d>
                      <m:r>
                        <a:rPr lang="en-GB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00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GB" sz="20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i-FI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1 </m:t>
                      </m:r>
                      <m:d>
                        <m:dPr>
                          <m:begChr m:val="|"/>
                          <m:ctrlPr>
                            <a:rPr lang="fi-FI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Box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i-FI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 = 1</m:t>
                          </m:r>
                        </m:e>
                      </m:d>
                    </m:oMath>
                  </m:oMathPara>
                </a14:m>
                <a:endParaRPr lang="fi-FI" sz="2000" dirty="0"/>
              </a:p>
              <a:p>
                <a:pPr marL="0" indent="0">
                  <a:buNone/>
                </a:pPr>
                <a:r>
                  <a:rPr lang="en-GB" sz="2000" dirty="0"/>
                  <a:t>             </a:t>
                </a:r>
                <a:r>
                  <a:rPr lang="en-GB" sz="2000" dirty="0" smtClean="0"/>
                  <a:t>                                    = </a:t>
                </a:r>
                <a:r>
                  <a:rPr lang="en-GB" sz="2000" dirty="0"/>
                  <a:t>(2/3) (2/3) + (1/3) (1/3) = 5/9</a:t>
                </a:r>
                <a:r>
                  <a:rPr lang="en-GB" sz="2000" dirty="0" smtClean="0"/>
                  <a:t>.</a:t>
                </a:r>
                <a:endParaRPr lang="en-GB" sz="2000" dirty="0"/>
              </a:p>
              <a:p>
                <a:r>
                  <a:rPr lang="en-GB" sz="2000" dirty="0" smtClean="0"/>
                  <a:t>Thus, by observing </a:t>
                </a:r>
                <a:r>
                  <a:rPr lang="en-GB" sz="2000" dirty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>
                        <a:latin typeface="Cambria Math" panose="02040503050406030204" pitchFamily="18" charset="0"/>
                      </a:rPr>
                      <m:t> = 1,</m:t>
                    </m:r>
                  </m:oMath>
                </a14:m>
                <a:r>
                  <a:rPr lang="en-GB" sz="2000" dirty="0"/>
                  <a:t> the prediction </a:t>
                </a:r>
                <a:r>
                  <a:rPr lang="en-GB" sz="2000" dirty="0" smtClean="0"/>
                  <a:t>of the event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/>
                  <a:t> =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000" dirty="0" smtClean="0"/>
                  <a:t>} has </a:t>
                </a:r>
                <a:r>
                  <a:rPr lang="en-GB" sz="2000" dirty="0"/>
                  <a:t>changed from </a:t>
                </a:r>
                <a:r>
                  <a:rPr lang="en-GB" sz="2000" dirty="0" smtClean="0"/>
                  <a:t>           P</a:t>
                </a:r>
                <a:r>
                  <a:rPr lang="en-GB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>
                        <a:latin typeface="Cambria Math" panose="02040503050406030204" pitchFamily="18" charset="0"/>
                      </a:rPr>
                      <m:t> = 1) </m:t>
                    </m:r>
                  </m:oMath>
                </a14:m>
                <a:r>
                  <a:rPr lang="en-GB" sz="2000" dirty="0"/>
                  <a:t>= 1/2 into  </a:t>
                </a:r>
                <a:r>
                  <a:rPr lang="en-GB" sz="2000" dirty="0" smtClean="0"/>
                  <a:t>P</a:t>
                </a:r>
                <a:r>
                  <a:rPr lang="en-GB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/>
                  <a:t> = 1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>
                            <a:latin typeface="Cambria Math" panose="02040503050406030204" pitchFamily="18" charset="0"/>
                          </a:rPr>
                          <m:t> = 1</m:t>
                        </m:r>
                      </m:e>
                    </m:d>
                  </m:oMath>
                </a14:m>
                <a:r>
                  <a:rPr lang="en-GB" sz="2000" dirty="0"/>
                  <a:t> = 5/9.</a:t>
                </a:r>
                <a:endParaRPr lang="en-GB" sz="2000" dirty="0" smtClean="0"/>
              </a:p>
              <a:p>
                <a:pPr marL="0" indent="0">
                  <a:buNone/>
                </a:pPr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2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err="1">
                <a:solidFill>
                  <a:prstClr val="black"/>
                </a:solidFill>
              </a:rPr>
              <a:t>Balls</a:t>
            </a:r>
            <a:r>
              <a:rPr lang="fi-FI" sz="3600" dirty="0">
                <a:solidFill>
                  <a:prstClr val="black"/>
                </a:solidFill>
              </a:rPr>
              <a:t> in </a:t>
            </a:r>
            <a:r>
              <a:rPr lang="fi-FI" sz="3600" dirty="0" err="1">
                <a:solidFill>
                  <a:prstClr val="black"/>
                </a:solidFill>
              </a:rPr>
              <a:t>boxes</a:t>
            </a:r>
            <a:r>
              <a:rPr lang="fi-FI" sz="3600" dirty="0" smtClean="0">
                <a:solidFill>
                  <a:prstClr val="black"/>
                </a:solidFill>
              </a:rPr>
              <a:t>: </a:t>
            </a:r>
            <a:r>
              <a:rPr lang="fi-FI" sz="3600" dirty="0" err="1" smtClean="0">
                <a:solidFill>
                  <a:prstClr val="black"/>
                </a:solidFill>
              </a:rPr>
              <a:t>remarks</a:t>
            </a:r>
            <a:r>
              <a:rPr lang="fi-FI" sz="3600" dirty="0" smtClean="0">
                <a:solidFill>
                  <a:prstClr val="black"/>
                </a:solidFill>
              </a:rPr>
              <a:t> on </a:t>
            </a:r>
            <a:r>
              <a:rPr lang="fi-FI" sz="3600" dirty="0" err="1" smtClean="0">
                <a:solidFill>
                  <a:prstClr val="black"/>
                </a:solidFill>
              </a:rPr>
              <a:t>independence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endParaRPr lang="en-GB" sz="20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fi-FI" sz="2000" dirty="0" err="1" smtClean="0">
                    <a:solidFill>
                      <a:srgbClr val="0070C0"/>
                    </a:solidFill>
                  </a:rPr>
                  <a:t>Important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observation</a:t>
                </a:r>
                <a:r>
                  <a:rPr lang="fi-FI" sz="20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are 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not (probabilistically, or logically) independent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since     </a:t>
                </a:r>
                <a:r>
                  <a:rPr lang="en-GB" sz="2000" dirty="0">
                    <a:solidFill>
                      <a:prstClr val="black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1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= 1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5/9 ≠  </a:t>
                </a:r>
                <a:r>
                  <a:rPr lang="en-GB" sz="2000" dirty="0">
                    <a:solidFill>
                      <a:prstClr val="black"/>
                    </a:solidFill>
                  </a:rPr>
                  <a:t>1/2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= P</a:t>
                </a:r>
                <a:r>
                  <a:rPr lang="en-GB" sz="2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 1)</m:t>
                    </m:r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. Knowing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 counts when predicting the value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! Nevertheless, consecutive draws from the same box can be considered to be, to a close approximation, 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physically independent. </a:t>
                </a:r>
              </a:p>
              <a:p>
                <a:pPr lvl="0"/>
                <a:endParaRPr lang="en-GB" sz="2000" dirty="0" smtClean="0">
                  <a:solidFill>
                    <a:srgbClr val="FF0000"/>
                  </a:solidFill>
                </a:endParaRPr>
              </a:p>
              <a:p>
                <a:pPr lvl="0"/>
                <a:r>
                  <a:rPr lang="en-GB" sz="2000" dirty="0" smtClean="0">
                    <a:solidFill>
                      <a:prstClr val="black"/>
                    </a:solidFill>
                  </a:rPr>
                  <a:t>On the other hand, however: </a:t>
                </a:r>
                <a:r>
                  <a:rPr lang="en-GB" sz="2000" dirty="0">
                    <a:solidFill>
                      <a:prstClr val="black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1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Box</m:t>
                        </m:r>
                        <m:r>
                          <a:rPr lang="en-GB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= 1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2/3 = </a:t>
                </a:r>
                <a:r>
                  <a:rPr lang="en-GB" sz="2000" dirty="0">
                    <a:solidFill>
                      <a:prstClr val="black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 1</m:t>
                    </m:r>
                    <m:r>
                      <a:rPr lang="en-GB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GB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Box</m:t>
                    </m:r>
                    <m:r>
                      <a:rPr lang="en-GB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.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are 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GB" sz="2000" dirty="0">
                    <a:solidFill>
                      <a:srgbClr val="FF0000"/>
                    </a:solidFill>
                  </a:rPr>
                  <a:t>probabilistically, or logically) 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conditionally independent, when known to have been drawn from the same box</a:t>
                </a:r>
                <a:r>
                  <a:rPr lang="fi-FI" sz="2000" dirty="0" smtClean="0"/>
                  <a:t>.</a:t>
                </a:r>
              </a:p>
              <a:p>
                <a:pPr marL="0" lvl="0" indent="0">
                  <a:buNone/>
                </a:pPr>
                <a:endParaRPr lang="fi-FI" sz="2000" dirty="0" smtClean="0"/>
              </a:p>
              <a:p>
                <a:pPr lvl="0"/>
                <a:r>
                  <a:rPr lang="fi-FI" sz="2000" dirty="0" err="1" smtClean="0">
                    <a:solidFill>
                      <a:srgbClr val="0070C0"/>
                    </a:solidFill>
                  </a:rPr>
                  <a:t>Conclusion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: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Probabilistic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/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logical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independence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of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random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variables and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their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physical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independence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are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not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the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same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thing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, and it is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important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to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understand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the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distinction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between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them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!</a:t>
                </a:r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r="-986" b="-112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2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</p:spPr>
        <p:txBody>
          <a:bodyPr>
            <a:normAutofit/>
          </a:bodyPr>
          <a:lstStyle/>
          <a:p>
            <a:r>
              <a:rPr lang="fi-FI" sz="3600" dirty="0" err="1" smtClean="0"/>
              <a:t>Balls</a:t>
            </a:r>
            <a:r>
              <a:rPr lang="fi-FI" sz="3600" dirty="0" smtClean="0"/>
              <a:t> in </a:t>
            </a:r>
            <a:r>
              <a:rPr lang="fi-FI" sz="3600" dirty="0" err="1" smtClean="0"/>
              <a:t>boxes</a:t>
            </a:r>
            <a:r>
              <a:rPr lang="fi-FI" sz="3600" dirty="0" smtClean="0"/>
              <a:t>: </a:t>
            </a:r>
            <a:r>
              <a:rPr lang="fi-FI" sz="3600" dirty="0" err="1">
                <a:solidFill>
                  <a:prstClr val="black"/>
                </a:solidFill>
              </a:rPr>
              <a:t>inductive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learning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from</a:t>
            </a:r>
            <a:r>
              <a:rPr lang="fi-FI" sz="3600" dirty="0">
                <a:solidFill>
                  <a:prstClr val="black"/>
                </a:solidFill>
              </a:rPr>
              <a:t> data</a:t>
            </a:r>
            <a:endParaRPr lang="fi-FI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n-GB" sz="2000" dirty="0" smtClean="0"/>
                  <a:t>Now go back to the general situation in which we have a box with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balls in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total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, </a:t>
                </a:r>
                <a:r>
                  <a:rPr lang="fi-FI" sz="2000" dirty="0">
                    <a:solidFill>
                      <a:prstClr val="black"/>
                    </a:solidFill>
                  </a:rPr>
                  <a:t>of which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are</a:t>
                </a:r>
                <a:r>
                  <a:rPr lang="fi-FI" sz="2000" dirty="0">
                    <a:solidFill>
                      <a:prstClr val="black"/>
                    </a:solidFill>
                  </a:rPr>
                  <a:t> white and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i-FI" sz="2000" i="1" dirty="0">
                    <a:solidFill>
                      <a:prstClr val="black"/>
                    </a:solidFill>
                  </a:rPr>
                  <a:t>-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are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yellow</a:t>
                </a:r>
                <a:r>
                  <a:rPr lang="fi-FI" sz="2000" dirty="0">
                    <a:solidFill>
                      <a:prstClr val="black"/>
                    </a:solidFill>
                  </a:rPr>
                  <a:t>.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However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,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now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we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consider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the case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where the number</a:t>
                </a:r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is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unknown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to us. </a:t>
                </a:r>
              </a:p>
              <a:p>
                <a:pPr lvl="0"/>
                <a:endParaRPr lang="fi-FI" sz="20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GB" sz="2000" dirty="0" smtClean="0"/>
                  <a:t>Can </a:t>
                </a:r>
                <a:r>
                  <a:rPr lang="en-GB" sz="2000" dirty="0"/>
                  <a:t>you work out the formula for the general inductive step, i.e., the </a:t>
                </a:r>
                <a:r>
                  <a:rPr lang="en-GB" sz="2000" dirty="0">
                    <a:solidFill>
                      <a:srgbClr val="0070C0"/>
                    </a:solidFill>
                  </a:rPr>
                  <a:t>predictive probability</a:t>
                </a:r>
                <a:endParaRPr lang="fi-FI" sz="2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GB" sz="2000" dirty="0"/>
                  <a:t>                 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i-FI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GB" sz="2000">
                            <a:latin typeface="Cambria Math" panose="02040503050406030204" pitchFamily="18" charset="0"/>
                          </a:rPr>
                          <m:t> = </m:t>
                        </m:r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i-FI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begChr m:val="|"/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000">
                            <a:latin typeface="Cambria Math" panose="02040503050406030204" pitchFamily="18" charset="0"/>
                          </a:rPr>
                          <m:t> = </m:t>
                        </m:r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=1, 2, …,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fi-FI" sz="2000" dirty="0" smtClean="0"/>
              </a:p>
              <a:p>
                <a:pPr marL="0" indent="0">
                  <a:buNone/>
                </a:pPr>
                <a:endParaRPr lang="fi-FI" sz="2000" dirty="0" smtClean="0"/>
              </a:p>
              <a:p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expression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can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be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seen</a:t>
                </a:r>
                <a:r>
                  <a:rPr lang="fi-FI" sz="2000" dirty="0" smtClean="0"/>
                  <a:t> as a </a:t>
                </a:r>
                <a:r>
                  <a:rPr lang="fi-FI" sz="2000" dirty="0" err="1" smtClean="0"/>
                  <a:t>form</a:t>
                </a:r>
                <a:r>
                  <a:rPr lang="fi-FI" sz="2000" dirty="0" smtClean="0"/>
                  <a:t> of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inductive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(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probabilistic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)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inference</a:t>
                </a:r>
                <a:r>
                  <a:rPr lang="fi-FI" sz="2000" dirty="0" smtClean="0"/>
                  <a:t>.</a:t>
                </a:r>
              </a:p>
              <a:p>
                <a:endParaRPr lang="fi-FI" sz="2000" dirty="0" smtClean="0"/>
              </a:p>
              <a:p>
                <a:r>
                  <a:rPr lang="en-GB" sz="2000" dirty="0" smtClean="0"/>
                  <a:t>The </a:t>
                </a:r>
                <a:r>
                  <a:rPr lang="en-GB" sz="2000" dirty="0"/>
                  <a:t>solution has the same ingredients as the </a:t>
                </a:r>
                <a:r>
                  <a:rPr lang="en-GB" sz="2000" dirty="0" smtClean="0"/>
                  <a:t>‘two boxes’ special </a:t>
                </a:r>
                <a:r>
                  <a:rPr lang="en-GB" sz="2000" dirty="0"/>
                  <a:t>case considered </a:t>
                </a:r>
                <a:r>
                  <a:rPr lang="en-GB" sz="2000" dirty="0" smtClean="0"/>
                  <a:t>above.</a:t>
                </a:r>
              </a:p>
              <a:p>
                <a:endParaRPr lang="en-GB" sz="2000" dirty="0" smtClean="0"/>
              </a:p>
              <a:p>
                <a:pPr marL="0" indent="0">
                  <a:buNone/>
                </a:pPr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8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Balls</a:t>
            </a:r>
            <a:r>
              <a:rPr lang="fi-FI" sz="3600" dirty="0">
                <a:solidFill>
                  <a:prstClr val="black"/>
                </a:solidFill>
              </a:rPr>
              <a:t> in </a:t>
            </a:r>
            <a:r>
              <a:rPr lang="fi-FI" sz="3600" dirty="0" err="1">
                <a:solidFill>
                  <a:prstClr val="black"/>
                </a:solidFill>
              </a:rPr>
              <a:t>boxes</a:t>
            </a:r>
            <a:r>
              <a:rPr lang="fi-FI" sz="3600" dirty="0">
                <a:solidFill>
                  <a:prstClr val="black"/>
                </a:solidFill>
              </a:rPr>
              <a:t>: </a:t>
            </a:r>
            <a:r>
              <a:rPr lang="fi-FI" sz="3600" dirty="0" err="1" smtClean="0">
                <a:solidFill>
                  <a:prstClr val="black"/>
                </a:solidFill>
              </a:rPr>
              <a:t>inductive</a:t>
            </a:r>
            <a:r>
              <a:rPr lang="fi-FI" sz="3600" dirty="0" smtClean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learning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from</a:t>
            </a:r>
            <a:r>
              <a:rPr lang="fi-FI" sz="3600" dirty="0">
                <a:solidFill>
                  <a:prstClr val="black"/>
                </a:solidFill>
              </a:rPr>
              <a:t> data 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>
              <a:xfrm>
                <a:off x="800100" y="15589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endParaRPr lang="fi-FI" sz="2000" dirty="0">
                  <a:solidFill>
                    <a:prstClr val="black"/>
                  </a:solidFill>
                </a:endParaRPr>
              </a:p>
              <a:p>
                <a:r>
                  <a:rPr lang="fi-FI" sz="2000" dirty="0" smtClean="0"/>
                  <a:t>In </a:t>
                </a:r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situation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consider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first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evaluating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simple</a:t>
                </a:r>
                <a:r>
                  <a:rPr lang="fi-FI" sz="2000" dirty="0" smtClean="0"/>
                  <a:t> probability </a:t>
                </a:r>
                <a:r>
                  <a:rPr lang="fi-FI" sz="2000" dirty="0" err="1" smtClean="0"/>
                  <a:t>expression</a:t>
                </a:r>
                <a:r>
                  <a:rPr lang="fi-FI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i-FI" sz="2000" dirty="0" smtClean="0"/>
                  <a:t>. </a:t>
                </a:r>
                <a:r>
                  <a:rPr lang="fi-FI" sz="2000" dirty="0" err="1" smtClean="0"/>
                  <a:t>But</a:t>
                </a:r>
                <a:r>
                  <a:rPr lang="fi-FI" sz="2000" dirty="0" smtClean="0"/>
                  <a:t> to </a:t>
                </a:r>
                <a:r>
                  <a:rPr lang="fi-FI" sz="2000" dirty="0" err="1" smtClean="0"/>
                  <a:t>do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, we </a:t>
                </a:r>
                <a:r>
                  <a:rPr lang="fi-FI" sz="2000" dirty="0" err="1" smtClean="0"/>
                  <a:t>obviously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need</a:t>
                </a:r>
                <a:r>
                  <a:rPr lang="fi-FI" sz="2000" dirty="0" smtClean="0"/>
                  <a:t> to </a:t>
                </a:r>
                <a:r>
                  <a:rPr lang="fi-FI" sz="2000" dirty="0" err="1" smtClean="0"/>
                  <a:t>assign</a:t>
                </a:r>
                <a:r>
                  <a:rPr lang="fi-FI" sz="2000" dirty="0" smtClean="0"/>
                  <a:t> values to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’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prior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’ </a:t>
                </a:r>
                <a:r>
                  <a:rPr lang="fi-FI" sz="2000" dirty="0" err="1" smtClean="0"/>
                  <a:t>probabilities</a:t>
                </a:r>
                <a:r>
                  <a:rPr lang="fi-FI" sz="2000" dirty="0" smtClean="0"/>
                  <a:t> of the form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i-FI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i-FI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r>
                  <a:rPr lang="fi-FI" sz="2000" dirty="0" smtClean="0"/>
                  <a:t>, 1 </a:t>
                </a:r>
                <a:r>
                  <a:rPr lang="fi-FI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≦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≦ </a:t>
                </a:r>
                <a14:m>
                  <m:oMath xmlns:m="http://schemas.openxmlformats.org/officeDocument/2006/math">
                    <m:r>
                      <a:rPr lang="fi-FI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fi-FI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i-FI" sz="2000" dirty="0" smtClean="0"/>
                  <a:t> </a:t>
                </a:r>
                <a:r>
                  <a:rPr lang="fi-FI" sz="2000" dirty="0" err="1" smtClean="0"/>
                  <a:t>since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different</a:t>
                </a:r>
                <a:r>
                  <a:rPr lang="fi-FI" sz="2000" dirty="0" smtClean="0"/>
                  <a:t> values of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i-FI" sz="2000" dirty="0" smtClean="0"/>
                  <a:t> </a:t>
                </a:r>
                <a:r>
                  <a:rPr lang="fi-FI" sz="2000" dirty="0" err="1" smtClean="0"/>
                  <a:t>will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lead</a:t>
                </a:r>
                <a:r>
                  <a:rPr lang="fi-FI" sz="2000" dirty="0" smtClean="0"/>
                  <a:t> to </a:t>
                </a:r>
                <a:r>
                  <a:rPr lang="fi-FI" sz="2000" dirty="0" err="1" smtClean="0"/>
                  <a:t>different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probabilities</a:t>
                </a:r>
                <a:r>
                  <a:rPr lang="fi-FI" sz="2000" dirty="0" smtClean="0"/>
                  <a:t> of the </a:t>
                </a:r>
                <a:r>
                  <a:rPr lang="fi-FI" sz="2000" dirty="0" err="1" smtClean="0"/>
                  <a:t>event</a:t>
                </a:r>
                <a:r>
                  <a:rPr lang="fi-FI" sz="2000" dirty="0" smtClean="0"/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i-FI" sz="2000" dirty="0" smtClean="0"/>
                  <a:t>}. </a:t>
                </a:r>
              </a:p>
              <a:p>
                <a:endParaRPr lang="fi-FI" sz="2000" dirty="0"/>
              </a:p>
              <a:p>
                <a:r>
                  <a:rPr lang="fi-FI" sz="2000" dirty="0" smtClean="0"/>
                  <a:t>Once we </a:t>
                </a:r>
                <a:r>
                  <a:rPr lang="fi-FI" sz="2000" dirty="0" err="1" smtClean="0"/>
                  <a:t>do</a:t>
                </a:r>
                <a:r>
                  <a:rPr lang="fi-FI" sz="2000" dirty="0" smtClean="0"/>
                  <a:t> that, </a:t>
                </a:r>
                <a:r>
                  <a:rPr lang="fi-FI" sz="2000" dirty="0" err="1" smtClean="0"/>
                  <a:t>applying</a:t>
                </a:r>
                <a:r>
                  <a:rPr lang="fi-FI" sz="2000" dirty="0" smtClean="0"/>
                  <a:t> the formula of ’Total probability’, the </a:t>
                </a:r>
                <a:r>
                  <a:rPr lang="fi-FI" sz="2000" dirty="0" err="1" smtClean="0"/>
                  <a:t>answer</a:t>
                </a:r>
                <a:r>
                  <a:rPr lang="fi-FI" sz="2000" dirty="0" smtClean="0"/>
                  <a:t> is </a:t>
                </a:r>
                <a:r>
                  <a:rPr lang="fi-FI" sz="2000" dirty="0" err="1" smtClean="0"/>
                  <a:t>obvious</a:t>
                </a:r>
                <a:r>
                  <a:rPr lang="fi-FI" sz="2000" dirty="0" smtClean="0"/>
                  <a:t>:</a:t>
                </a:r>
              </a:p>
              <a:p>
                <a:pPr marL="0" indent="0">
                  <a:buNone/>
                </a:pP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i-FI" sz="2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 smtClean="0"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fi-FI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fi-FI" sz="20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0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fi-FI" sz="20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fi-FI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fi-FI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i-FI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fi-FI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fi-FI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fi-FI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fi-FI" sz="2000" dirty="0" smtClean="0"/>
                  <a:t>.</a:t>
                </a:r>
                <a:endParaRPr lang="fi-FI" sz="2000" dirty="0"/>
              </a:p>
              <a:p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expression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can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be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understood</a:t>
                </a:r>
                <a:r>
                  <a:rPr lang="fi-FI" sz="2000" dirty="0" smtClean="0"/>
                  <a:t> as the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expected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value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(expectation,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or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weighted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average) </a:t>
                </a:r>
                <a:r>
                  <a:rPr lang="fi-FI" sz="2000" dirty="0" smtClean="0"/>
                  <a:t>of the likelihood of the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i-FI" sz="2000" dirty="0" smtClean="0"/>
                  <a:t> </a:t>
                </a:r>
                <a:r>
                  <a:rPr lang="fi-FI" sz="2000" dirty="0" err="1" smtClean="0"/>
                  <a:t>with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respect</a:t>
                </a:r>
                <a:r>
                  <a:rPr lang="fi-FI" sz="2000" dirty="0" smtClean="0"/>
                  <a:t> to the </a:t>
                </a:r>
                <a:r>
                  <a:rPr lang="fi-FI" sz="2000" dirty="0" err="1" smtClean="0"/>
                  <a:t>prior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distribution</a:t>
                </a:r>
                <a:r>
                  <a:rPr lang="fi-FI" sz="2000" dirty="0" smtClean="0"/>
                  <a:t> for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fi-FI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0100" y="1558925"/>
                <a:ext cx="10515600" cy="4351338"/>
              </a:xfrm>
              <a:blipFill rotWithShape="0"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26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sz="3600" dirty="0" err="1">
                <a:solidFill>
                  <a:prstClr val="black"/>
                </a:solidFill>
              </a:rPr>
              <a:t>Balls</a:t>
            </a:r>
            <a:r>
              <a:rPr lang="fi-FI" sz="3600" dirty="0">
                <a:solidFill>
                  <a:prstClr val="black"/>
                </a:solidFill>
              </a:rPr>
              <a:t> in </a:t>
            </a:r>
            <a:r>
              <a:rPr lang="fi-FI" sz="3600" dirty="0" err="1">
                <a:solidFill>
                  <a:prstClr val="black"/>
                </a:solidFill>
              </a:rPr>
              <a:t>boxes</a:t>
            </a:r>
            <a:r>
              <a:rPr lang="fi-FI" sz="3600" dirty="0">
                <a:solidFill>
                  <a:prstClr val="black"/>
                </a:solidFill>
              </a:rPr>
              <a:t>: </a:t>
            </a:r>
            <a:r>
              <a:rPr lang="fi-FI" sz="3600" dirty="0" err="1" smtClean="0">
                <a:solidFill>
                  <a:prstClr val="black"/>
                </a:solidFill>
              </a:rPr>
              <a:t>inductive</a:t>
            </a:r>
            <a:r>
              <a:rPr lang="fi-FI" sz="3600" dirty="0" smtClean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learning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from</a:t>
            </a:r>
            <a:r>
              <a:rPr lang="fi-FI" sz="3600" dirty="0">
                <a:solidFill>
                  <a:prstClr val="black"/>
                </a:solidFill>
              </a:rPr>
              <a:t> data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>
              <a:xfrm>
                <a:off x="969818" y="1789998"/>
                <a:ext cx="10515600" cy="4351338"/>
              </a:xfrm>
            </p:spPr>
            <p:txBody>
              <a:bodyPr>
                <a:noAutofit/>
              </a:bodyPr>
              <a:lstStyle/>
              <a:p>
                <a:pPr lvl="0"/>
                <a:r>
                  <a:rPr lang="fi-FI" sz="2000" dirty="0" smtClean="0"/>
                  <a:t>In a </a:t>
                </a:r>
                <a:r>
                  <a:rPr lang="fi-FI" sz="2000" dirty="0" err="1" smtClean="0"/>
                  <a:t>similar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fashion</a:t>
                </a:r>
                <a:r>
                  <a:rPr lang="fi-FI" sz="2000" dirty="0" smtClean="0"/>
                  <a:t>, and </a:t>
                </a:r>
                <a:r>
                  <a:rPr lang="fi-FI" sz="2000" dirty="0" err="1" smtClean="0"/>
                  <a:t>following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reasoning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used</a:t>
                </a:r>
                <a:r>
                  <a:rPr lang="fi-FI" sz="2000" dirty="0" smtClean="0"/>
                  <a:t> for </a:t>
                </a:r>
                <a:r>
                  <a:rPr lang="fi-FI" sz="2000" dirty="0" err="1" smtClean="0"/>
                  <a:t>considering</a:t>
                </a:r>
                <a:r>
                  <a:rPr lang="fi-FI" sz="2000" dirty="0" smtClean="0"/>
                  <a:t> ’</a:t>
                </a:r>
                <a:r>
                  <a:rPr lang="fi-FI" sz="2000" dirty="0" err="1" smtClean="0"/>
                  <a:t>Boxes</a:t>
                </a:r>
                <a:r>
                  <a:rPr lang="fi-FI" sz="2000" dirty="0" smtClean="0"/>
                  <a:t> A and B’, we </a:t>
                </a:r>
                <a:r>
                  <a:rPr lang="fi-FI" sz="2000" dirty="0" err="1" smtClean="0"/>
                  <a:t>can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derive</a:t>
                </a:r>
                <a:r>
                  <a:rPr lang="fi-FI" sz="2000" dirty="0" smtClean="0"/>
                  <a:t> probability </a:t>
                </a:r>
                <a:r>
                  <a:rPr lang="fi-FI" sz="2000" dirty="0" err="1" smtClean="0"/>
                  <a:t>expressions</a:t>
                </a:r>
                <a:r>
                  <a:rPr lang="fi-FI" sz="2000" dirty="0" smtClean="0"/>
                  <a:t> for a </a:t>
                </a:r>
                <a:r>
                  <a:rPr lang="fi-FI" sz="2000" dirty="0" err="1" smtClean="0"/>
                  <a:t>sequence</a:t>
                </a:r>
                <a:r>
                  <a:rPr lang="fi-FI" sz="2000" dirty="0" smtClean="0"/>
                  <a:t> of </a:t>
                </a:r>
                <a:r>
                  <a:rPr lang="fi-FI" sz="2000" dirty="0" err="1" smtClean="0"/>
                  <a:t>draws</a:t>
                </a:r>
                <a:r>
                  <a:rPr lang="fi-FI" sz="2000" dirty="0" smtClean="0"/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 2,…, 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i-FI" sz="2000" dirty="0" smtClean="0"/>
                  <a:t>} </a:t>
                </a:r>
                <a:r>
                  <a:rPr lang="fi-FI" sz="2000" dirty="0" err="1" smtClean="0"/>
                  <a:t>from</a:t>
                </a:r>
                <a:r>
                  <a:rPr lang="fi-FI" sz="2000" dirty="0" smtClean="0"/>
                  <a:t> the box ’</a:t>
                </a:r>
                <a:r>
                  <a:rPr lang="fi-FI" sz="2000" dirty="0" err="1" smtClean="0"/>
                  <a:t>with</a:t>
                </a:r>
                <a:r>
                  <a:rPr lang="fi-FI" sz="2000" dirty="0" smtClean="0"/>
                  <a:t> an </a:t>
                </a:r>
                <a:r>
                  <a:rPr lang="fi-FI" sz="2000" dirty="0" err="1" smtClean="0"/>
                  <a:t>unknown</a:t>
                </a:r>
                <a:r>
                  <a:rPr lang="fi-FI" sz="2000" dirty="0" smtClean="0"/>
                  <a:t> number’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fi-FI" sz="2000" dirty="0" smtClean="0"/>
                  <a:t> of white </a:t>
                </a:r>
                <a:r>
                  <a:rPr lang="fi-FI" sz="2000" dirty="0" err="1" smtClean="0"/>
                  <a:t>balls</a:t>
                </a:r>
                <a:r>
                  <a:rPr lang="fi-FI" sz="2000" dirty="0" smtClean="0"/>
                  <a:t>. Using the </a:t>
                </a:r>
                <a:r>
                  <a:rPr lang="fi-FI" sz="2000" dirty="0" err="1" smtClean="0"/>
                  <a:t>vector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notation</a:t>
                </a:r>
                <a:r>
                  <a:rPr lang="fi-FI" sz="2000" dirty="0" smtClean="0"/>
                  <a:t>  </a:t>
                </a:r>
              </a:p>
              <a:p>
                <a:pPr marL="0" lvl="0" indent="0">
                  <a:buNone/>
                </a:pPr>
                <a:r>
                  <a:rPr lang="fi-FI" sz="2000" dirty="0"/>
                  <a:t> </a:t>
                </a:r>
                <a:r>
                  <a:rPr lang="fi-FI" sz="2000" dirty="0" smtClean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= </a:t>
                </a:r>
                <a:r>
                  <a:rPr lang="en-GB" sz="2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) 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(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when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’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not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yet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observed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’),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i-FI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) 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(the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observed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values)</a:t>
                </a:r>
              </a:p>
              <a:p>
                <a:pPr marL="0" lvl="0" indent="0">
                  <a:buNone/>
                </a:pPr>
                <a:r>
                  <a:rPr lang="fi-FI" sz="2000" dirty="0" smtClean="0"/>
                  <a:t>    for the data, and the </a:t>
                </a:r>
                <a:r>
                  <a:rPr lang="fi-FI" sz="2000" dirty="0" err="1" smtClean="0"/>
                  <a:t>previously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derived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likelihood</a:t>
                </a:r>
                <a:r>
                  <a:rPr lang="fi-FI" sz="2000" dirty="0" smtClean="0"/>
                  <a:t>/probability </a:t>
                </a:r>
                <a:r>
                  <a:rPr lang="fi-FI" sz="2000" dirty="0" err="1" smtClean="0"/>
                  <a:t>expressions</a:t>
                </a:r>
                <a:r>
                  <a:rPr lang="fi-FI" sz="2000" dirty="0" smtClean="0"/>
                  <a:t> </a:t>
                </a:r>
              </a:p>
              <a:p>
                <a:pPr marL="0" lvl="0" indent="0">
                  <a:buNone/>
                </a:pPr>
                <a:r>
                  <a:rPr lang="fi-FI" sz="2000" dirty="0" smtClean="0"/>
                  <a:t>   </a:t>
                </a:r>
                <a14:m>
                  <m:oMath xmlns:m="http://schemas.openxmlformats.org/officeDocument/2006/math">
                    <m:r>
                      <a:rPr lang="fi-FI" sz="2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fi-FI" sz="2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</a:rPr>
                  <a:t>, </a:t>
                </a:r>
              </a:p>
              <a:p>
                <a:pPr marL="0" lvl="0" indent="0">
                  <a:buNone/>
                </a:pP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  we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can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evaluate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/>
                  <a:t>probabilities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such</a:t>
                </a:r>
                <a:r>
                  <a:rPr lang="fi-FI" sz="2000" dirty="0" smtClean="0"/>
                  <a:t> as</a:t>
                </a:r>
              </a:p>
              <a:p>
                <a:pPr marL="0" lvl="0" indent="0">
                  <a:buNone/>
                </a:pPr>
                <a:r>
                  <a:rPr lang="en-GB" sz="2000" dirty="0" smtClean="0">
                    <a:solidFill>
                      <a:prstClr val="black"/>
                    </a:solidFill>
                  </a:rPr>
                  <a:t>        P</a:t>
                </a:r>
                <a:r>
                  <a:rPr lang="en-GB" sz="2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fi-FI" sz="2000" dirty="0" smtClean="0">
                    <a:solidFill>
                      <a:srgbClr val="0070C0"/>
                    </a:solidFill>
                  </a:rPr>
                  <a:t>                           ’prior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predictive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distribution of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fi-FI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i-FI" sz="2000" dirty="0" smtClean="0">
                    <a:solidFill>
                      <a:srgbClr val="0070C0"/>
                    </a:solidFill>
                  </a:rPr>
                  <a:t>’</a:t>
                </a:r>
                <a:endParaRPr lang="fi-FI" sz="2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GB" sz="2000" dirty="0" smtClean="0">
                    <a:solidFill>
                      <a:prstClr val="black"/>
                    </a:solidFill>
                  </a:rPr>
                  <a:t>       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begChr m:val="|"/>
                        <m:ctrlPr>
                          <a:rPr lang="fi-FI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</a:rPr>
                  <a:t>           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’posterior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distribution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of parameter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fi-FI" sz="20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given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i-FI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i-FI" sz="2000" dirty="0" smtClean="0">
                    <a:solidFill>
                      <a:srgbClr val="0070C0"/>
                    </a:solidFill>
                  </a:rPr>
                  <a:t>’ </a:t>
                </a:r>
              </a:p>
              <a:p>
                <a:pPr marL="0" indent="0">
                  <a:buNone/>
                </a:pPr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     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P</a:t>
                </a:r>
                <a:r>
                  <a:rPr lang="en-GB" sz="2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i-FI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begChr m:val="|"/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i-FI" sz="2000" dirty="0" smtClean="0"/>
                  <a:t>   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’posterior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predictive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distribution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of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next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observation,</a:t>
                </a:r>
                <a:r>
                  <a:rPr lang="fi-FI" sz="2000" dirty="0">
                    <a:solidFill>
                      <a:srgbClr val="0070C0"/>
                    </a:solidFill>
                  </a:rPr>
                  <a:t> given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i-FI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i-FI" sz="2000" dirty="0" smtClean="0">
                    <a:solidFill>
                      <a:srgbClr val="0070C0"/>
                    </a:solidFill>
                  </a:rPr>
                  <a:t>’ </a:t>
                </a:r>
              </a:p>
              <a:p>
                <a:pPr marL="0" indent="0">
                  <a:buNone/>
                </a:pPr>
                <a:endParaRPr lang="fi-FI" sz="2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fi-FI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fi-FI" sz="2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fi-FI" sz="2000" dirty="0" smtClean="0">
                    <a:solidFill>
                      <a:srgbClr val="0070C0"/>
                    </a:solidFill>
                  </a:rPr>
                  <a:t>                      </a:t>
                </a:r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9818" y="1789998"/>
                <a:ext cx="10515600" cy="4351338"/>
              </a:xfrm>
              <a:blipFill rotWithShape="0">
                <a:blip r:embed="rId2"/>
                <a:stretch>
                  <a:fillRect l="-522" t="-154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Understanding the meaning of ‘randomness’, cont’d:  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 err="1" smtClean="0"/>
              <a:t>Cowan’s</a:t>
            </a:r>
            <a:r>
              <a:rPr lang="fi-FI" sz="2000" dirty="0" smtClean="0"/>
              <a:t> </a:t>
            </a:r>
            <a:r>
              <a:rPr lang="fi-FI" sz="2000" dirty="0" err="1" smtClean="0"/>
              <a:t>Lecture</a:t>
            </a:r>
            <a:r>
              <a:rPr lang="fi-FI" sz="2000" dirty="0" smtClean="0"/>
              <a:t> 1, </a:t>
            </a:r>
            <a:r>
              <a:rPr lang="fi-FI" sz="2000" dirty="0" err="1" smtClean="0"/>
              <a:t>slide</a:t>
            </a:r>
            <a:r>
              <a:rPr lang="fi-FI" sz="2000" dirty="0" smtClean="0"/>
              <a:t> 13: </a:t>
            </a:r>
            <a:r>
              <a:rPr lang="en-US" sz="2000" dirty="0" err="1" smtClean="0">
                <a:solidFill>
                  <a:srgbClr val="0070C0"/>
                </a:solidFill>
              </a:rPr>
              <a:t>Frequentist</a:t>
            </a:r>
            <a:r>
              <a:rPr lang="en-US" sz="2000" dirty="0" smtClean="0">
                <a:solidFill>
                  <a:srgbClr val="0070C0"/>
                </a:solidFill>
              </a:rPr>
              <a:t> Statistics − general philosophy 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smtClean="0"/>
              <a:t>In </a:t>
            </a:r>
            <a:r>
              <a:rPr lang="en-US" sz="2000" dirty="0" err="1" smtClean="0"/>
              <a:t>frequentist</a:t>
            </a:r>
            <a:r>
              <a:rPr lang="en-US" sz="2000" dirty="0" smtClean="0"/>
              <a:t> statistics, probabilities are associated only with the </a:t>
            </a:r>
            <a:r>
              <a:rPr lang="en-US" sz="2000" dirty="0" smtClean="0">
                <a:solidFill>
                  <a:srgbClr val="FF0000"/>
                </a:solidFill>
              </a:rPr>
              <a:t>(potentially observable, future) </a:t>
            </a:r>
            <a:r>
              <a:rPr lang="en-US" sz="2000" dirty="0" smtClean="0"/>
              <a:t>data, i.e., outcomes of repeatable observations.  Probability = ‘limiting frequency’.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smtClean="0"/>
              <a:t>Probabilities such as  P(Higgs boson exists),   P (0.117 &lt; α s &lt; 0.121),  etc. are either 0 or 1, but we don’t know which.  </a:t>
            </a:r>
            <a:r>
              <a:rPr lang="en-US" sz="2000" dirty="0" smtClean="0">
                <a:solidFill>
                  <a:srgbClr val="FF0000"/>
                </a:solidFill>
              </a:rPr>
              <a:t>Not so, in my view: There is no </a:t>
            </a:r>
            <a:r>
              <a:rPr lang="en-US" sz="2000" dirty="0" err="1" smtClean="0">
                <a:solidFill>
                  <a:srgbClr val="FF0000"/>
                </a:solidFill>
              </a:rPr>
              <a:t>frequentist</a:t>
            </a:r>
            <a:r>
              <a:rPr lang="en-US" sz="2000" dirty="0" smtClean="0">
                <a:solidFill>
                  <a:srgbClr val="FF0000"/>
                </a:solidFill>
              </a:rPr>
              <a:t> concept of probability for propositions like this!</a:t>
            </a:r>
          </a:p>
          <a:p>
            <a:endParaRPr lang="en-US" sz="2000" dirty="0" smtClean="0"/>
          </a:p>
          <a:p>
            <a:r>
              <a:rPr lang="en-US" sz="2000" dirty="0" smtClean="0"/>
              <a:t>The tools of </a:t>
            </a:r>
            <a:r>
              <a:rPr lang="en-US" sz="2000" dirty="0" err="1" smtClean="0"/>
              <a:t>frequentist</a:t>
            </a:r>
            <a:r>
              <a:rPr lang="en-US" sz="2000" dirty="0" smtClean="0"/>
              <a:t> statistics tell us what to expect, </a:t>
            </a:r>
            <a:r>
              <a:rPr lang="en-US" sz="2000" dirty="0" smtClean="0">
                <a:solidFill>
                  <a:srgbClr val="0070C0"/>
                </a:solidFill>
              </a:rPr>
              <a:t>under the assumption of certain probabilities</a:t>
            </a:r>
            <a:r>
              <a:rPr lang="en-US" sz="2000" dirty="0" smtClean="0"/>
              <a:t>, about hypothetical repeated observations. The preferred theories (models, hypotheses, ...) are those for which our observations would be considered ‘usual’.</a:t>
            </a:r>
            <a:endParaRPr lang="fi-FI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3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err="1">
                <a:solidFill>
                  <a:prstClr val="black"/>
                </a:solidFill>
              </a:rPr>
              <a:t>Balls</a:t>
            </a:r>
            <a:r>
              <a:rPr lang="fi-FI" sz="3600" dirty="0">
                <a:solidFill>
                  <a:prstClr val="black"/>
                </a:solidFill>
              </a:rPr>
              <a:t> in </a:t>
            </a:r>
            <a:r>
              <a:rPr lang="fi-FI" sz="3600" dirty="0" err="1">
                <a:solidFill>
                  <a:prstClr val="black"/>
                </a:solidFill>
              </a:rPr>
              <a:t>boxes</a:t>
            </a:r>
            <a:r>
              <a:rPr lang="fi-FI" sz="3600" dirty="0">
                <a:solidFill>
                  <a:prstClr val="black"/>
                </a:solidFill>
              </a:rPr>
              <a:t>: </a:t>
            </a:r>
            <a:r>
              <a:rPr lang="fi-FI" sz="3600" dirty="0" err="1" smtClean="0">
                <a:solidFill>
                  <a:prstClr val="black"/>
                </a:solidFill>
              </a:rPr>
              <a:t>inductive</a:t>
            </a:r>
            <a:r>
              <a:rPr lang="fi-FI" sz="3600" dirty="0" smtClean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learning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from</a:t>
            </a:r>
            <a:r>
              <a:rPr lang="fi-FI" sz="3600" dirty="0">
                <a:solidFill>
                  <a:prstClr val="black"/>
                </a:solidFill>
              </a:rPr>
              <a:t> data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i-FI" sz="2000" dirty="0" smtClean="0"/>
                  <a:t>How </a:t>
                </a:r>
                <a:r>
                  <a:rPr lang="fi-FI" sz="2000" dirty="0" err="1" smtClean="0"/>
                  <a:t>do</a:t>
                </a:r>
                <a:r>
                  <a:rPr lang="fi-FI" sz="2000" dirty="0" smtClean="0"/>
                  <a:t> we </a:t>
                </a:r>
                <a:r>
                  <a:rPr lang="fi-FI" sz="2000" dirty="0" err="1" smtClean="0"/>
                  <a:t>do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?</a:t>
                </a:r>
              </a:p>
              <a:p>
                <a:pPr marL="0" indent="0">
                  <a:buNone/>
                </a:pPr>
                <a:r>
                  <a:rPr lang="fi-FI" sz="2000" dirty="0" smtClean="0"/>
                  <a:t> </a:t>
                </a:r>
                <a:endParaRPr lang="fi-FI" sz="2000" dirty="0"/>
              </a:p>
              <a:p>
                <a:r>
                  <a:rPr lang="fi-FI" sz="2000" dirty="0" err="1" smtClean="0"/>
                  <a:t>Starting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from</a:t>
                </a:r>
                <a:r>
                  <a:rPr lang="fi-FI" sz="2000" dirty="0" smtClean="0"/>
                  <a:t> the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(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prior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)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predictive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(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or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marginal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)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distribution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of the data</a:t>
                </a:r>
                <a:r>
                  <a:rPr lang="fi-FI" sz="2000" dirty="0" smtClean="0"/>
                  <a:t>, we </a:t>
                </a:r>
                <a:r>
                  <a:rPr lang="fi-FI" sz="2000" dirty="0" err="1" smtClean="0"/>
                  <a:t>get</a:t>
                </a:r>
                <a:endParaRPr lang="fi-FI" sz="2000" dirty="0" smtClean="0"/>
              </a:p>
              <a:p>
                <a:pPr marL="0" indent="0">
                  <a:buNone/>
                </a:pPr>
                <a:r>
                  <a:rPr lang="en-GB" sz="2000" dirty="0" smtClean="0">
                    <a:solidFill>
                      <a:prstClr val="black"/>
                    </a:solidFill>
                  </a:rPr>
                  <a:t>        P</a:t>
                </a:r>
                <a:r>
                  <a:rPr lang="en-GB" sz="2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i-FI" sz="2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) 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fi-FI" sz="2000" dirty="0" smtClean="0"/>
                  <a:t>,</a:t>
                </a:r>
              </a:p>
              <a:p>
                <a:pPr marL="0" indent="0">
                  <a:buNone/>
                </a:pPr>
                <a:r>
                  <a:rPr lang="fi-FI" sz="2000" dirty="0"/>
                  <a:t> </a:t>
                </a:r>
                <a:r>
                  <a:rPr lang="fi-FI" sz="2000" dirty="0" smtClean="0"/>
                  <a:t>  i.e., we </a:t>
                </a:r>
                <a:r>
                  <a:rPr lang="fi-FI" sz="2000" dirty="0" err="1" smtClean="0"/>
                  <a:t>are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taking</a:t>
                </a:r>
                <a:r>
                  <a:rPr lang="fi-FI" sz="2000" dirty="0" smtClean="0"/>
                  <a:t> the expectation of the likelihood function </a:t>
                </a:r>
                <a:r>
                  <a:rPr lang="fi-FI" sz="2000" dirty="0" err="1" smtClean="0"/>
                  <a:t>with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respect</a:t>
                </a:r>
                <a:r>
                  <a:rPr lang="fi-FI" sz="2000" dirty="0" smtClean="0"/>
                  <a:t> to the </a:t>
                </a:r>
                <a:r>
                  <a:rPr lang="fi-FI" sz="2000" dirty="0" err="1" smtClean="0"/>
                  <a:t>prior</a:t>
                </a:r>
                <a:r>
                  <a:rPr lang="fi-FI" sz="2000" dirty="0" smtClean="0"/>
                  <a:t>.</a:t>
                </a:r>
              </a:p>
              <a:p>
                <a:pPr marL="0" indent="0">
                  <a:buNone/>
                </a:pPr>
                <a:endParaRPr lang="fi-FI" sz="2000" dirty="0"/>
              </a:p>
              <a:p>
                <a:r>
                  <a:rPr lang="fi-FI" sz="2000" dirty="0" err="1" smtClean="0"/>
                  <a:t>Considering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then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posterior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distribution</a:t>
                </a:r>
                <a:r>
                  <a:rPr lang="fi-FI" sz="2000" dirty="0">
                    <a:solidFill>
                      <a:srgbClr val="0070C0"/>
                    </a:solidFill>
                  </a:rPr>
                  <a:t> of parameter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fi-FI" sz="2000" dirty="0">
                    <a:solidFill>
                      <a:srgbClr val="0070C0"/>
                    </a:solidFill>
                  </a:rPr>
                  <a:t>,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given</a:t>
                </a:r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the data</a:t>
                </a:r>
                <a:r>
                  <a:rPr lang="fi-FI" sz="2000" dirty="0" smtClean="0">
                    <a:solidFill>
                      <a:srgbClr val="002060"/>
                    </a:solidFill>
                  </a:rPr>
                  <a:t>, 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we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get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GB" sz="2000" dirty="0" smtClean="0">
                    <a:solidFill>
                      <a:prstClr val="black"/>
                    </a:solidFill>
                  </a:rPr>
                  <a:t>       P</a:t>
                </a:r>
                <a:r>
                  <a:rPr lang="en-GB" sz="2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begChr m:val="|"/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fi-FI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i-FI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fi-FI" sz="2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</a:rPr>
                          <m:t>= </m:t>
                        </m:r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=</a:t>
                </a:r>
                <a:r>
                  <a:rPr lang="fi-FI" sz="20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</a:rPr>
                          <m:t>= </m:t>
                        </m:r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GB" sz="2000" dirty="0">
                            <a:solidFill>
                              <a:prstClr val="black"/>
                            </a:solidFill>
                          </a:rPr>
                          <m:t>= </m:t>
                        </m:r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  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Bayes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’ formula,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or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…</a:t>
                </a:r>
              </a:p>
              <a:p>
                <a:pPr marL="0" indent="0">
                  <a:buNone/>
                </a:pPr>
                <a:r>
                  <a:rPr lang="fi-FI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i.e., we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are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taking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weighted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average of the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prior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probabilities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using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the values of the likelihood of the data as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weights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 </a:t>
                </a:r>
                <a:endParaRPr lang="fi-FI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38" t="-1401" r="-34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8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err="1">
                <a:solidFill>
                  <a:prstClr val="black"/>
                </a:solidFill>
              </a:rPr>
              <a:t>Balls</a:t>
            </a:r>
            <a:r>
              <a:rPr lang="fi-FI" sz="3600" dirty="0">
                <a:solidFill>
                  <a:prstClr val="black"/>
                </a:solidFill>
              </a:rPr>
              <a:t> in </a:t>
            </a:r>
            <a:r>
              <a:rPr lang="fi-FI" sz="3600" dirty="0" err="1">
                <a:solidFill>
                  <a:prstClr val="black"/>
                </a:solidFill>
              </a:rPr>
              <a:t>boxes</a:t>
            </a:r>
            <a:r>
              <a:rPr lang="fi-FI" sz="3600" dirty="0">
                <a:solidFill>
                  <a:prstClr val="black"/>
                </a:solidFill>
              </a:rPr>
              <a:t>: </a:t>
            </a:r>
            <a:r>
              <a:rPr lang="fi-FI" sz="3600" dirty="0" err="1" smtClean="0">
                <a:solidFill>
                  <a:prstClr val="black"/>
                </a:solidFill>
              </a:rPr>
              <a:t>inductive</a:t>
            </a:r>
            <a:r>
              <a:rPr lang="fi-FI" sz="3600" dirty="0" smtClean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learning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from</a:t>
            </a:r>
            <a:r>
              <a:rPr lang="fi-FI" sz="3600" dirty="0">
                <a:solidFill>
                  <a:prstClr val="black"/>
                </a:solidFill>
              </a:rPr>
              <a:t> data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i-FI" sz="2000" dirty="0" smtClean="0"/>
                  <a:t>Finally, </a:t>
                </a:r>
                <a:r>
                  <a:rPr lang="fi-FI" sz="2000" dirty="0" err="1" smtClean="0"/>
                  <a:t>having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observed</a:t>
                </a:r>
                <a:r>
                  <a:rPr lang="fi-FI" sz="2000" dirty="0" smtClean="0"/>
                  <a:t> the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i-FI" sz="2000" dirty="0" smtClean="0"/>
                  <a:t>, we </a:t>
                </a:r>
                <a:r>
                  <a:rPr lang="fi-FI" sz="2000" dirty="0" err="1" smtClean="0"/>
                  <a:t>would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predict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next</a:t>
                </a:r>
                <a:r>
                  <a:rPr lang="fi-FI" sz="2000" dirty="0" smtClean="0"/>
                  <a:t>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i-FI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i-FI" sz="2000" dirty="0" smtClean="0"/>
                  <a:t> </a:t>
                </a:r>
                <a:r>
                  <a:rPr lang="fi-FI" sz="2000" dirty="0" err="1" smtClean="0"/>
                  <a:t>according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tothe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predictive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probabilities</a:t>
                </a:r>
                <a:endParaRPr lang="fi-FI" sz="2000" dirty="0" smtClean="0"/>
              </a:p>
              <a:p>
                <a:pPr marL="0" indent="0">
                  <a:buNone/>
                </a:pPr>
                <a:r>
                  <a:rPr lang="en-GB" sz="2000" dirty="0" smtClean="0">
                    <a:solidFill>
                      <a:prstClr val="black"/>
                    </a:solidFill>
                  </a:rPr>
                  <a:t>                 P</a:t>
                </a:r>
                <a:r>
                  <a:rPr lang="en-GB" sz="2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begChr m:val="|"/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i-FI" sz="2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i-FI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|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</a:rPr>
                  <a:t>),</a:t>
                </a:r>
              </a:p>
              <a:p>
                <a:pPr marL="0" indent="0">
                  <a:buNone/>
                </a:pPr>
                <a:r>
                  <a:rPr lang="fi-FI" sz="2000" dirty="0" smtClean="0">
                    <a:solidFill>
                      <a:prstClr val="black"/>
                    </a:solidFill>
                  </a:rPr>
                  <a:t>    i.e., </a:t>
                </a:r>
                <a:r>
                  <a:rPr lang="fi-FI" sz="2000" dirty="0">
                    <a:solidFill>
                      <a:prstClr val="black"/>
                    </a:solidFill>
                  </a:rPr>
                  <a:t>we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are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taking</a:t>
                </a:r>
                <a:r>
                  <a:rPr lang="fi-FI" sz="2000" dirty="0">
                    <a:solidFill>
                      <a:prstClr val="black"/>
                    </a:solidFill>
                  </a:rPr>
                  <a:t> the expectation of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conditional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’single observation’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probabilities</a:t>
                </a:r>
                <a:endParaRPr lang="fi-FI" sz="200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fi-FI" sz="2000" dirty="0" smtClean="0">
                    <a:solidFill>
                      <a:prstClr val="black"/>
                    </a:solidFill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</a:rPr>
                  <a:t>) =    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i-FI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 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with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respect</a:t>
                </a:r>
                <a:r>
                  <a:rPr lang="fi-FI" sz="2000" dirty="0">
                    <a:solidFill>
                      <a:prstClr val="black"/>
                    </a:solidFill>
                  </a:rPr>
                  <a:t> to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posterior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fi-FI" sz="2000" dirty="0" smtClean="0"/>
              </a:p>
              <a:p>
                <a:pPr marL="0" indent="0">
                  <a:buNone/>
                </a:pPr>
                <a:endParaRPr lang="fi-FI" sz="2000" dirty="0"/>
              </a:p>
              <a:p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 is </a:t>
                </a:r>
                <a:r>
                  <a:rPr lang="fi-FI" sz="2000" dirty="0" err="1" smtClean="0"/>
                  <a:t>inductive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inference</a:t>
                </a:r>
                <a:r>
                  <a:rPr lang="fi-FI" sz="2000" dirty="0" smtClean="0"/>
                  <a:t>, </a:t>
                </a:r>
                <a:r>
                  <a:rPr lang="fi-FI" sz="2000" dirty="0" err="1" smtClean="0"/>
                  <a:t>or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inductive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logic</a:t>
                </a:r>
                <a:r>
                  <a:rPr lang="fi-FI" sz="2000" dirty="0" smtClean="0"/>
                  <a:t>, </a:t>
                </a:r>
                <a:r>
                  <a:rPr lang="fi-FI" sz="2000" dirty="0" err="1" smtClean="0"/>
                  <a:t>using</a:t>
                </a:r>
                <a:r>
                  <a:rPr lang="fi-FI" sz="2000" dirty="0" smtClean="0"/>
                  <a:t> probability </a:t>
                </a:r>
                <a:r>
                  <a:rPr lang="fi-FI" sz="2000" dirty="0" err="1" smtClean="0"/>
                  <a:t>calculus</a:t>
                </a:r>
                <a:r>
                  <a:rPr lang="fi-FI" sz="2000" dirty="0" smtClean="0"/>
                  <a:t> as the </a:t>
                </a:r>
                <a:r>
                  <a:rPr lang="fi-FI" sz="2000" dirty="0" err="1" smtClean="0"/>
                  <a:t>tool</a:t>
                </a:r>
                <a:r>
                  <a:rPr lang="fi-FI" sz="2000" dirty="0" smtClean="0"/>
                  <a:t>!</a:t>
                </a:r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44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Quick </a:t>
            </a:r>
            <a:r>
              <a:rPr lang="fi-FI" sz="3600" dirty="0" err="1" smtClean="0"/>
              <a:t>comparison</a:t>
            </a:r>
            <a:r>
              <a:rPr lang="fi-FI" sz="3600" dirty="0" smtClean="0"/>
              <a:t> to </a:t>
            </a:r>
            <a:r>
              <a:rPr lang="fi-FI" sz="3600" dirty="0" err="1" smtClean="0"/>
              <a:t>classical</a:t>
            </a:r>
            <a:r>
              <a:rPr lang="fi-FI" sz="3600" dirty="0" smtClean="0"/>
              <a:t>/</a:t>
            </a:r>
            <a:r>
              <a:rPr lang="fi-FI" sz="3600" dirty="0" err="1" smtClean="0"/>
              <a:t>frequentist</a:t>
            </a:r>
            <a:r>
              <a:rPr lang="fi-FI" sz="3600" dirty="0" smtClean="0"/>
              <a:t> </a:t>
            </a:r>
            <a:r>
              <a:rPr lang="fi-FI" sz="3600" dirty="0" err="1" smtClean="0"/>
              <a:t>inference</a:t>
            </a:r>
            <a:endParaRPr lang="fi-FI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fi-FI" sz="2000" dirty="0" smtClean="0"/>
                  <a:t>In </a:t>
                </a:r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same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situation</a:t>
                </a:r>
                <a:r>
                  <a:rPr lang="fi-FI" sz="2000" dirty="0" smtClean="0"/>
                  <a:t>, the </a:t>
                </a:r>
                <a:r>
                  <a:rPr lang="fi-FI" sz="2000" dirty="0" err="1" smtClean="0"/>
                  <a:t>standard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solution</a:t>
                </a:r>
                <a:r>
                  <a:rPr lang="fi-FI" sz="2000" dirty="0" smtClean="0"/>
                  <a:t> to the </a:t>
                </a:r>
                <a:r>
                  <a:rPr lang="fi-FI" sz="2000" dirty="0" err="1" smtClean="0"/>
                  <a:t>inferential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problem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concerning</a:t>
                </a:r>
                <a:r>
                  <a:rPr lang="fi-FI" sz="2000" dirty="0" smtClean="0"/>
                  <a:t> ’the </a:t>
                </a:r>
                <a:r>
                  <a:rPr lang="fi-FI" sz="2000" dirty="0" err="1" smtClean="0"/>
                  <a:t>unknown</a:t>
                </a:r>
                <a:r>
                  <a:rPr lang="fi-FI" sz="2000" dirty="0" smtClean="0"/>
                  <a:t> parameter’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fi-FI" sz="2000" dirty="0" err="1" smtClean="0"/>
                  <a:t>would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proceed</a:t>
                </a:r>
                <a:r>
                  <a:rPr lang="fi-FI" sz="2000" dirty="0" smtClean="0"/>
                  <a:t> as </a:t>
                </a:r>
                <a:r>
                  <a:rPr lang="fi-FI" sz="2000" dirty="0" err="1" smtClean="0"/>
                  <a:t>follows</a:t>
                </a:r>
                <a:r>
                  <a:rPr lang="fi-FI" sz="2000" dirty="0" smtClean="0"/>
                  <a:t>: </a:t>
                </a:r>
              </a:p>
              <a:p>
                <a:endParaRPr lang="fi-FI" sz="2000" dirty="0" smtClean="0"/>
              </a:p>
              <a:p>
                <a:r>
                  <a:rPr lang="fi-FI" sz="2000" dirty="0" err="1" smtClean="0"/>
                  <a:t>Usethe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same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form</a:t>
                </a:r>
                <a:r>
                  <a:rPr lang="fi-FI" sz="2000" dirty="0" smtClean="0"/>
                  <a:t> of the likelihood </a:t>
                </a:r>
                <a:r>
                  <a:rPr lang="fi-FI" sz="2000" dirty="0" err="1" smtClean="0"/>
                  <a:t>expression</a:t>
                </a:r>
                <a:r>
                  <a:rPr lang="fi-FI" sz="2000" dirty="0" smtClean="0"/>
                  <a:t>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) </a:t>
                </a:r>
                <a:r>
                  <a:rPr lang="fi-FI" sz="2000" dirty="0" smtClean="0"/>
                  <a:t>as </a:t>
                </a:r>
                <a:r>
                  <a:rPr lang="fi-FI" sz="2000" dirty="0" err="1" smtClean="0"/>
                  <a:t>above</a:t>
                </a:r>
                <a:r>
                  <a:rPr lang="fi-FI" sz="2000" dirty="0" smtClean="0"/>
                  <a:t>.</a:t>
                </a:r>
              </a:p>
              <a:p>
                <a:endParaRPr lang="fi-FI" sz="2000" dirty="0" smtClean="0"/>
              </a:p>
              <a:p>
                <a:r>
                  <a:rPr lang="fi-FI" sz="2000" dirty="0" err="1" smtClean="0"/>
                  <a:t>Given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observed</a:t>
                </a:r>
                <a:r>
                  <a:rPr lang="fi-FI" sz="2000" dirty="0" smtClean="0"/>
                  <a:t>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i-FI" sz="2000" dirty="0" smtClean="0"/>
                  <a:t>, </a:t>
                </a:r>
                <a:r>
                  <a:rPr lang="fi-FI" sz="2000" dirty="0" err="1" smtClean="0"/>
                  <a:t>find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value</a:t>
                </a:r>
                <a:r>
                  <a:rPr lang="fi-FI" sz="2000" dirty="0" smtClean="0"/>
                  <a:t> of the parameter </a:t>
                </a:r>
                <a14:m>
                  <m:oMath xmlns:m="http://schemas.openxmlformats.org/officeDocument/2006/math">
                    <m:r>
                      <a:rPr lang="fi-FI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i-FI" sz="2000" dirty="0" smtClean="0"/>
                  <a:t> which </a:t>
                </a:r>
                <a:r>
                  <a:rPr lang="fi-FI" sz="2000" dirty="0" err="1" smtClean="0"/>
                  <a:t>maximizes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value</a:t>
                </a:r>
                <a:r>
                  <a:rPr lang="fi-FI" sz="2000" dirty="0" smtClean="0"/>
                  <a:t> of </a:t>
                </a:r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 likelihood. More </a:t>
                </a:r>
                <a:r>
                  <a:rPr lang="fi-FI" sz="2000" dirty="0" err="1" smtClean="0"/>
                  <a:t>commonly</a:t>
                </a:r>
                <a:r>
                  <a:rPr lang="fi-FI" sz="2000" dirty="0" smtClean="0"/>
                  <a:t>, one </a:t>
                </a:r>
                <a:r>
                  <a:rPr lang="fi-FI" sz="2000" dirty="0" err="1" smtClean="0"/>
                  <a:t>considers</a:t>
                </a:r>
                <a:r>
                  <a:rPr lang="fi-FI" sz="2000" dirty="0" smtClean="0"/>
                  <a:t> the corresponding </a:t>
                </a:r>
                <a:r>
                  <a:rPr lang="fi-FI" sz="2000" dirty="0" err="1" smtClean="0"/>
                  <a:t>value</a:t>
                </a:r>
                <a:r>
                  <a:rPr lang="fi-FI" sz="2000" dirty="0" smtClean="0"/>
                  <a:t> of the proportion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el-GR" sz="2000" i="1" dirty="0" smtClean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θ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≡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i-FI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</a:t>
                </a:r>
                <a:r>
                  <a:rPr lang="fi-FI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</a:t>
                </a:r>
                <a:r>
                  <a:rPr lang="fi-FI" sz="2000" dirty="0" smtClean="0">
                    <a:ea typeface="Cambria Math" panose="02040503050406030204" pitchFamily="18" charset="0"/>
                  </a:rPr>
                  <a:t>of white </a:t>
                </a:r>
                <a:r>
                  <a:rPr lang="fi-FI" sz="2000" dirty="0" err="1" smtClean="0">
                    <a:ea typeface="Cambria Math" panose="02040503050406030204" pitchFamily="18" charset="0"/>
                  </a:rPr>
                  <a:t>balls</a:t>
                </a:r>
                <a:r>
                  <a:rPr lang="fi-FI" sz="2000" dirty="0" smtClean="0">
                    <a:ea typeface="Cambria Math" panose="02040503050406030204" pitchFamily="18" charset="0"/>
                  </a:rPr>
                  <a:t> in the box. </a:t>
                </a:r>
              </a:p>
              <a:p>
                <a:endParaRPr lang="fi-FI" sz="2000" dirty="0" smtClean="0">
                  <a:ea typeface="Cambria Math" panose="02040503050406030204" pitchFamily="18" charset="0"/>
                </a:endParaRPr>
              </a:p>
              <a:p>
                <a:r>
                  <a:rPr lang="fi-FI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smtClean="0"/>
                  <a:t>An </a:t>
                </a:r>
                <a:r>
                  <a:rPr lang="fi-FI" sz="2000" dirty="0" err="1" smtClean="0"/>
                  <a:t>easy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calculation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shows</a:t>
                </a:r>
                <a:r>
                  <a:rPr lang="fi-FI" sz="2000" dirty="0" smtClean="0"/>
                  <a:t> that the </a:t>
                </a:r>
                <a:r>
                  <a:rPr lang="fi-FI" sz="2000" dirty="0" err="1" smtClean="0"/>
                  <a:t>maximizing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value</a:t>
                </a:r>
                <a:r>
                  <a:rPr lang="fi-FI" sz="2000" dirty="0" smtClean="0"/>
                  <a:t> of </a:t>
                </a:r>
                <a:r>
                  <a:rPr lang="el-GR" sz="20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l-GR" sz="20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 smtClean="0"/>
                  <a:t> is </a:t>
                </a:r>
                <a:r>
                  <a:rPr lang="fi-FI" sz="2000" dirty="0" err="1" smtClean="0"/>
                  <a:t>given</a:t>
                </a:r>
                <a:r>
                  <a:rPr lang="fi-FI" sz="2000" dirty="0" smtClean="0"/>
                  <a:t> by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i-FI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fi-FI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 smtClean="0"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fi-FI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i-FI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i-FI" sz="2000" dirty="0" smtClean="0"/>
                  <a:t>, i.e., the </a:t>
                </a:r>
                <a:r>
                  <a:rPr lang="fi-FI" sz="2000" dirty="0" err="1" smtClean="0"/>
                  <a:t>observed</a:t>
                </a:r>
                <a:r>
                  <a:rPr lang="fi-FI" sz="2000" dirty="0" smtClean="0"/>
                  <a:t> proportion, </a:t>
                </a:r>
                <a:r>
                  <a:rPr lang="fi-FI" sz="2000" dirty="0" err="1" smtClean="0"/>
                  <a:t>or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relative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frequency</a:t>
                </a:r>
                <a:r>
                  <a:rPr lang="fi-FI" sz="2000" dirty="0" smtClean="0"/>
                  <a:t>, of white </a:t>
                </a:r>
                <a:r>
                  <a:rPr lang="fi-FI" sz="2000" dirty="0" err="1" smtClean="0"/>
                  <a:t>balls</a:t>
                </a:r>
                <a:r>
                  <a:rPr lang="fi-FI" sz="2000" dirty="0" smtClean="0"/>
                  <a:t> in the data </a:t>
                </a:r>
                <a:r>
                  <a:rPr lang="fi-FI" sz="2000" dirty="0" err="1" smtClean="0"/>
                  <a:t>sample</a:t>
                </a:r>
                <a:r>
                  <a:rPr lang="fi-FI" sz="2000" dirty="0" smtClean="0"/>
                  <a:t>. The </a:t>
                </a:r>
                <a:r>
                  <a:rPr lang="fi-FI" sz="2000" dirty="0" err="1" smtClean="0"/>
                  <a:t>maximizing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value</a:t>
                </a:r>
                <a:r>
                  <a:rPr lang="fi-FI" sz="2000" dirty="0" smtClean="0"/>
                  <a:t> of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i-FI" sz="2000" dirty="0" smtClean="0"/>
                  <a:t>  is 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i-FI" sz="2000" dirty="0" smtClean="0"/>
                  <a:t> (</a:t>
                </a:r>
                <a:r>
                  <a:rPr lang="fi-FI" sz="2000" dirty="0" err="1" smtClean="0"/>
                  <a:t>rounded</a:t>
                </a:r>
                <a:r>
                  <a:rPr lang="fi-FI" sz="2000" dirty="0" smtClean="0"/>
                  <a:t> to the </a:t>
                </a:r>
                <a:r>
                  <a:rPr lang="fi-FI" sz="2000" dirty="0" err="1" smtClean="0"/>
                  <a:t>nearest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integer</a:t>
                </a:r>
                <a:r>
                  <a:rPr lang="fi-FI" sz="2000" dirty="0" smtClean="0"/>
                  <a:t>, </a:t>
                </a:r>
                <a:r>
                  <a:rPr lang="fi-FI" sz="2000" dirty="0" err="1" smtClean="0"/>
                  <a:t>if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preferred</a:t>
                </a:r>
                <a:r>
                  <a:rPr lang="fi-FI" sz="2000" dirty="0" smtClean="0"/>
                  <a:t>).</a:t>
                </a:r>
              </a:p>
              <a:p>
                <a:pPr marL="0" indent="0">
                  <a:buNone/>
                </a:pPr>
                <a:r>
                  <a:rPr lang="fi-FI" sz="2000" dirty="0" smtClean="0"/>
                  <a:t> </a:t>
                </a:r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64" t="-1821" r="-23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99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tsikk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i-FI" sz="20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</m:oMath>
                </a14:m>
                <a:r>
                  <a:rPr lang="fi-FI" sz="3600" dirty="0">
                    <a:solidFill>
                      <a:prstClr val="black"/>
                    </a:solidFill>
                  </a:rPr>
                  <a:t>Quick comparison to classical/frequentist inference</a:t>
                </a:r>
                <a:endParaRPr lang="fi-FI" dirty="0"/>
              </a:p>
            </p:txBody>
          </p:sp>
        </mc:Choice>
        <mc:Fallback xmlns="">
          <p:sp>
            <p:nvSpPr>
              <p:cNvPr id="2" name="Otsikk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i-FI" sz="2000" dirty="0" err="1" smtClean="0">
                    <a:solidFill>
                      <a:srgbClr val="FF0000"/>
                    </a:solidFill>
                  </a:rPr>
                  <a:t>Important</a:t>
                </a:r>
                <a:r>
                  <a:rPr lang="fi-FI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FF0000"/>
                    </a:solidFill>
                  </a:rPr>
                  <a:t>note</a:t>
                </a:r>
                <a:r>
                  <a:rPr lang="fi-FI" sz="2000" dirty="0"/>
                  <a:t>: For </a:t>
                </a:r>
                <a:r>
                  <a:rPr lang="fi-FI" sz="2000" dirty="0" err="1"/>
                  <a:t>any</a:t>
                </a:r>
                <a:r>
                  <a:rPr lang="fi-FI" sz="2000" dirty="0"/>
                  <a:t> </a:t>
                </a:r>
                <a:r>
                  <a:rPr lang="fi-FI" sz="2000" dirty="0" err="1"/>
                  <a:t>observed</a:t>
                </a:r>
                <a:r>
                  <a:rPr lang="fi-FI" sz="2000" dirty="0"/>
                  <a:t> data, </a:t>
                </a:r>
                <a:r>
                  <a:rPr lang="fi-FI" sz="2000" dirty="0" err="1"/>
                  <a:t>this</a:t>
                </a:r>
                <a:r>
                  <a:rPr lang="fi-FI" sz="2000" dirty="0"/>
                  <a:t> (</a:t>
                </a:r>
                <a:r>
                  <a:rPr lang="fi-FI" sz="2000" dirty="0" err="1"/>
                  <a:t>so</a:t>
                </a:r>
                <a:r>
                  <a:rPr lang="fi-FI" sz="2000" dirty="0"/>
                  <a:t>-called) </a:t>
                </a:r>
                <a:r>
                  <a:rPr lang="fi-FI" sz="2000" dirty="0">
                    <a:solidFill>
                      <a:srgbClr val="0070C0"/>
                    </a:solidFill>
                  </a:rPr>
                  <a:t>Maximum Likelihood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Estimate</a:t>
                </a:r>
                <a:r>
                  <a:rPr lang="fi-FI" sz="2000" dirty="0">
                    <a:solidFill>
                      <a:srgbClr val="0070C0"/>
                    </a:solidFill>
                  </a:rPr>
                  <a:t> (MLE) </a:t>
                </a:r>
                <a:r>
                  <a:rPr lang="fi-FI" sz="2000" dirty="0"/>
                  <a:t>is a </a:t>
                </a:r>
                <a:r>
                  <a:rPr lang="fi-FI" sz="2000" dirty="0" err="1"/>
                  <a:t>fixed</a:t>
                </a:r>
                <a:r>
                  <a:rPr lang="fi-FI" sz="2000" dirty="0"/>
                  <a:t> number, and </a:t>
                </a:r>
                <a:r>
                  <a:rPr lang="fi-FI" sz="2000" dirty="0" smtClean="0"/>
                  <a:t>the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frequentist</a:t>
                </a:r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concept</a:t>
                </a:r>
                <a:r>
                  <a:rPr lang="fi-FI" sz="2000" dirty="0">
                    <a:solidFill>
                      <a:srgbClr val="0070C0"/>
                    </a:solidFill>
                  </a:rPr>
                  <a:t> of probability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does</a:t>
                </a:r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not</a:t>
                </a:r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allow</a:t>
                </a:r>
                <a:r>
                  <a:rPr lang="fi-FI" sz="2000" dirty="0">
                    <a:solidFill>
                      <a:srgbClr val="0070C0"/>
                    </a:solidFill>
                  </a:rPr>
                  <a:t> one to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assign</a:t>
                </a:r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probabilities</a:t>
                </a:r>
                <a:r>
                  <a:rPr lang="fi-FI" sz="2000" dirty="0">
                    <a:solidFill>
                      <a:srgbClr val="0070C0"/>
                    </a:solidFill>
                  </a:rPr>
                  <a:t> to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such</a:t>
                </a:r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numbers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(cf. Juha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Karvanen’s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lectures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earlier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today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). </a:t>
                </a:r>
              </a:p>
              <a:p>
                <a:endParaRPr lang="fi-FI" sz="2000" dirty="0"/>
              </a:p>
              <a:p>
                <a:r>
                  <a:rPr lang="fi-FI" sz="2000" dirty="0" smtClean="0"/>
                  <a:t>Therefore</a:t>
                </a:r>
                <a:r>
                  <a:rPr lang="fi-FI" sz="2000" dirty="0"/>
                  <a:t>, to </a:t>
                </a:r>
                <a:r>
                  <a:rPr lang="fi-FI" sz="2000" dirty="0" err="1"/>
                  <a:t>come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up</a:t>
                </a:r>
                <a:r>
                  <a:rPr lang="fi-FI" sz="2000" dirty="0"/>
                  <a:t> </a:t>
                </a:r>
                <a:r>
                  <a:rPr lang="fi-FI" sz="2000" dirty="0" err="1"/>
                  <a:t>with</a:t>
                </a:r>
                <a:r>
                  <a:rPr lang="fi-FI" sz="2000" dirty="0"/>
                  <a:t> </a:t>
                </a:r>
                <a:r>
                  <a:rPr lang="fi-FI" sz="2000" dirty="0" err="1"/>
                  <a:t>something</a:t>
                </a:r>
                <a:r>
                  <a:rPr lang="fi-FI" sz="2000" dirty="0"/>
                  <a:t> that </a:t>
                </a:r>
                <a:r>
                  <a:rPr lang="fi-FI" sz="2000" dirty="0" err="1"/>
                  <a:t>would</a:t>
                </a:r>
                <a:r>
                  <a:rPr lang="fi-FI" sz="2000" dirty="0"/>
                  <a:t>, </a:t>
                </a:r>
                <a:r>
                  <a:rPr lang="fi-FI" sz="2000" dirty="0" err="1"/>
                  <a:t>even</a:t>
                </a:r>
                <a:r>
                  <a:rPr lang="fi-FI" sz="2000" dirty="0"/>
                  <a:t> </a:t>
                </a:r>
                <a:r>
                  <a:rPr lang="fi-FI" sz="2000" dirty="0" err="1"/>
                  <a:t>indirectly</a:t>
                </a:r>
                <a:r>
                  <a:rPr lang="fi-FI" sz="2000" dirty="0"/>
                  <a:t>, </a:t>
                </a:r>
                <a:r>
                  <a:rPr lang="fi-FI" sz="2000" dirty="0" err="1"/>
                  <a:t>provide</a:t>
                </a:r>
                <a:r>
                  <a:rPr lang="fi-FI" sz="2000" dirty="0"/>
                  <a:t> one </a:t>
                </a:r>
                <a:r>
                  <a:rPr lang="fi-FI" sz="2000" dirty="0" err="1"/>
                  <a:t>with</a:t>
                </a:r>
                <a:r>
                  <a:rPr lang="fi-FI" sz="2000" dirty="0"/>
                  <a:t> a </a:t>
                </a:r>
                <a:r>
                  <a:rPr lang="fi-FI" sz="2000" dirty="0" err="1"/>
                  <a:t>quantification</a:t>
                </a:r>
                <a:r>
                  <a:rPr lang="fi-FI" sz="2000" dirty="0"/>
                  <a:t> of the </a:t>
                </a:r>
                <a:r>
                  <a:rPr lang="fi-FI" sz="2000" dirty="0" err="1"/>
                  <a:t>uncertainties</a:t>
                </a:r>
                <a:r>
                  <a:rPr lang="fi-FI" sz="2000" dirty="0"/>
                  <a:t> that </a:t>
                </a:r>
                <a:r>
                  <a:rPr lang="fi-FI" sz="2000" dirty="0" err="1"/>
                  <a:t>are</a:t>
                </a:r>
                <a:r>
                  <a:rPr lang="fi-FI" sz="2000" dirty="0"/>
                  <a:t> </a:t>
                </a:r>
                <a:r>
                  <a:rPr lang="fi-FI" sz="2000" dirty="0" err="1"/>
                  <a:t>involved</a:t>
                </a:r>
                <a:r>
                  <a:rPr lang="fi-FI" sz="2000" dirty="0"/>
                  <a:t> in </a:t>
                </a:r>
                <a:r>
                  <a:rPr lang="fi-FI" sz="2000" dirty="0" err="1"/>
                  <a:t>this</a:t>
                </a:r>
                <a:r>
                  <a:rPr lang="fi-FI" sz="2000" dirty="0"/>
                  <a:t> </a:t>
                </a:r>
                <a:r>
                  <a:rPr lang="fi-FI" sz="2000" dirty="0" err="1"/>
                  <a:t>solution</a:t>
                </a:r>
                <a:r>
                  <a:rPr lang="fi-FI" sz="2000" dirty="0"/>
                  <a:t>, one </a:t>
                </a:r>
                <a:r>
                  <a:rPr lang="fi-FI" sz="2000" dirty="0" err="1"/>
                  <a:t>then</a:t>
                </a:r>
                <a:r>
                  <a:rPr lang="fi-FI" sz="2000" dirty="0"/>
                  <a:t> </a:t>
                </a:r>
                <a:r>
                  <a:rPr lang="fi-FI" sz="2000" dirty="0" err="1" smtClean="0"/>
                  <a:t>considers</a:t>
                </a:r>
                <a:r>
                  <a:rPr lang="fi-FI" sz="2000" dirty="0" smtClean="0"/>
                  <a:t> an </a:t>
                </a:r>
                <a:r>
                  <a:rPr lang="fi-FI" sz="2000" dirty="0" err="1" smtClean="0"/>
                  <a:t>expression</a:t>
                </a:r>
                <a:r>
                  <a:rPr lang="fi-FI" sz="2000" dirty="0" smtClean="0"/>
                  <a:t> of the </a:t>
                </a:r>
                <a:r>
                  <a:rPr lang="fi-FI" sz="2000" dirty="0" err="1" smtClean="0"/>
                  <a:t>form</a:t>
                </a:r>
                <a:r>
                  <a:rPr lang="fi-FI" sz="2000" dirty="0"/>
                  <a:t> </a:t>
                </a:r>
                <a:r>
                  <a:rPr lang="fi-FI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i-FI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fi-FI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e>
                      <m:sub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fi-FI" sz="2000" dirty="0" smtClean="0"/>
                  <a:t>where the </a:t>
                </a:r>
                <a:r>
                  <a:rPr lang="fi-FI" sz="2000" dirty="0" err="1" smtClean="0"/>
                  <a:t>random</a:t>
                </a:r>
                <a:r>
                  <a:rPr lang="fi-FI" sz="2000" dirty="0" smtClean="0"/>
                  <a:t> variables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i-FI" dirty="0" smtClean="0"/>
                  <a:t> </a:t>
                </a:r>
                <a:r>
                  <a:rPr lang="fi-FI" sz="2000" dirty="0" err="1" smtClean="0"/>
                  <a:t>are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assumed</a:t>
                </a:r>
                <a:r>
                  <a:rPr lang="fi-FI" sz="2000" dirty="0" smtClean="0"/>
                  <a:t> to ’</a:t>
                </a:r>
                <a:r>
                  <a:rPr lang="fi-FI" sz="2000" dirty="0" err="1" smtClean="0"/>
                  <a:t>follow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same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distribution</a:t>
                </a:r>
                <a:r>
                  <a:rPr lang="fi-FI" sz="2000" dirty="0" smtClean="0"/>
                  <a:t>’ as the </a:t>
                </a:r>
                <a:r>
                  <a:rPr lang="fi-FI" sz="2000" dirty="0" err="1" smtClean="0"/>
                  <a:t>original</a:t>
                </a:r>
                <a:r>
                  <a:rPr lang="fi-FI" sz="2000" dirty="0" smtClean="0"/>
                  <a:t> data (</a:t>
                </a:r>
                <a:r>
                  <a:rPr lang="fi-FI" sz="2000" dirty="0" err="1" smtClean="0"/>
                  <a:t>before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they</a:t>
                </a:r>
                <a:r>
                  <a:rPr lang="fi-FI" sz="2000" dirty="0" smtClean="0"/>
                  <a:t> were </a:t>
                </a:r>
                <a:r>
                  <a:rPr lang="fi-FI" sz="2000" dirty="0" err="1" smtClean="0"/>
                  <a:t>observed</a:t>
                </a:r>
                <a:r>
                  <a:rPr lang="fi-FI" sz="2000" dirty="0" smtClean="0"/>
                  <a:t>).</a:t>
                </a:r>
              </a:p>
              <a:p>
                <a:endParaRPr lang="fi-FI" sz="2000" dirty="0" smtClean="0"/>
              </a:p>
              <a:p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random</a:t>
                </a:r>
                <a:r>
                  <a:rPr lang="fi-FI" sz="2000" dirty="0" smtClean="0"/>
                  <a:t> function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i-FI" sz="2000" dirty="0" smtClean="0"/>
                  <a:t> is called the Maximum Likelihood </a:t>
                </a:r>
                <a:r>
                  <a:rPr lang="fi-FI" sz="2000" dirty="0" err="1" smtClean="0"/>
                  <a:t>Estimat</a:t>
                </a:r>
                <a:r>
                  <a:rPr lang="fi-FI" sz="2000" dirty="0" err="1" smtClean="0">
                    <a:solidFill>
                      <a:srgbClr val="FF0000"/>
                    </a:solidFill>
                  </a:rPr>
                  <a:t>or</a:t>
                </a:r>
                <a:r>
                  <a:rPr lang="fi-FI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of parameter </a:t>
                </a:r>
                <a:r>
                  <a:rPr lang="el-GR" sz="20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14:m>
                  <m:oMath xmlns:m="http://schemas.openxmlformats.org/officeDocument/2006/math">
                    <m:r>
                      <a:rPr lang="fi-FI" sz="2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i-FI" sz="2000" dirty="0" smtClean="0">
                    <a:solidFill>
                      <a:srgbClr val="FF000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fi-FI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fi-FI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Quick </a:t>
            </a:r>
            <a:r>
              <a:rPr lang="fi-FI" sz="3600" dirty="0" err="1">
                <a:solidFill>
                  <a:prstClr val="black"/>
                </a:solidFill>
              </a:rPr>
              <a:t>comparison</a:t>
            </a:r>
            <a:r>
              <a:rPr lang="fi-FI" sz="3600" dirty="0">
                <a:solidFill>
                  <a:prstClr val="black"/>
                </a:solidFill>
              </a:rPr>
              <a:t> to </a:t>
            </a:r>
            <a:r>
              <a:rPr lang="fi-FI" sz="3600" dirty="0" err="1">
                <a:solidFill>
                  <a:prstClr val="black"/>
                </a:solidFill>
              </a:rPr>
              <a:t>classical</a:t>
            </a:r>
            <a:r>
              <a:rPr lang="fi-FI" sz="3600" dirty="0">
                <a:solidFill>
                  <a:prstClr val="black"/>
                </a:solidFill>
              </a:rPr>
              <a:t>/</a:t>
            </a:r>
            <a:r>
              <a:rPr lang="fi-FI" sz="3600" dirty="0" err="1">
                <a:solidFill>
                  <a:prstClr val="black"/>
                </a:solidFill>
              </a:rPr>
              <a:t>frequentist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inference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For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describing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its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behavior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in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terms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of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probabilities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, we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have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at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our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disposal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only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the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probabilities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),  </m:t>
                        </m:r>
                      </m:e>
                      <m:sub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now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denoted</a:t>
                </a:r>
                <a:r>
                  <a:rPr lang="fi-FI" sz="2000" dirty="0">
                    <a:solidFill>
                      <a:prstClr val="black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fi-FI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i-FI" sz="2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),  </m:t>
                            </m:r>
                          </m:e>
                          <m:sub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which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obviously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depend</a:t>
                </a:r>
                <a:r>
                  <a:rPr lang="fi-FI" sz="2000" dirty="0">
                    <a:solidFill>
                      <a:prstClr val="black"/>
                    </a:solidFill>
                  </a:rPr>
                  <a:t> on the parameter </a:t>
                </a:r>
                <a:r>
                  <a:rPr lang="el-GR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fi-FI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whose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true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value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we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wished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to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estimate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.</a:t>
                </a:r>
              </a:p>
              <a:p>
                <a:pPr lvl="0"/>
                <a:endParaRPr lang="fi-FI" sz="20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  <a:p>
                <a:pPr lvl="0"/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Note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that, in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our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concrete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’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balls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in a box’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example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, the ’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true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parameter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value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’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actually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exists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!</a:t>
                </a:r>
              </a:p>
              <a:p>
                <a:pPr lvl="0"/>
                <a:endParaRPr lang="fi-FI" sz="2000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  <a:p>
                <a:pPr lvl="0"/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We’ll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come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back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later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to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these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issues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concerning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the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possibility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of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finding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probabilistic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interpretations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for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frequentist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estimates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/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estimators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, and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comparing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them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to the corresponding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Bayesian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concepts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. </a:t>
                </a:r>
              </a:p>
              <a:p>
                <a:pPr lvl="0"/>
                <a:endParaRPr lang="fi-FI" sz="2000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  <a:p>
                <a:pPr lvl="0"/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But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,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before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that,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let’s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consider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a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modification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of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this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prototype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example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, where the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existence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of the ’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true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parameter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value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’ is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less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clear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. </a:t>
                </a:r>
                <a:endParaRPr lang="fi-FI" sz="2000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 r="-29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67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A </a:t>
            </a:r>
            <a:r>
              <a:rPr lang="fi-FI" sz="3600" dirty="0" err="1" smtClean="0"/>
              <a:t>drawing</a:t>
            </a:r>
            <a:r>
              <a:rPr lang="fi-FI" sz="3600" dirty="0" smtClean="0"/>
              <a:t> </a:t>
            </a:r>
            <a:r>
              <a:rPr lang="fi-FI" sz="3600" dirty="0" err="1" smtClean="0"/>
              <a:t>pin</a:t>
            </a:r>
            <a:r>
              <a:rPr lang="fi-FI" sz="3600" dirty="0" smtClean="0"/>
              <a:t> in a </a:t>
            </a:r>
            <a:r>
              <a:rPr lang="fi-FI" sz="3600" dirty="0" err="1" smtClean="0"/>
              <a:t>glass</a:t>
            </a:r>
            <a:r>
              <a:rPr lang="fi-FI" sz="3600" dirty="0" smtClean="0"/>
              <a:t> jar</a:t>
            </a:r>
            <a:endParaRPr lang="fi-FI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i-FI" sz="2000" dirty="0" err="1" smtClean="0"/>
                  <a:t>Consider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following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experiment</a:t>
                </a:r>
                <a:r>
                  <a:rPr lang="fi-FI" sz="2000" dirty="0" smtClean="0"/>
                  <a:t>: Place a single </a:t>
                </a:r>
                <a:r>
                  <a:rPr lang="fi-FI" sz="2000" dirty="0" err="1" smtClean="0"/>
                  <a:t>drawing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pin</a:t>
                </a:r>
                <a:r>
                  <a:rPr lang="fi-FI" sz="2000" dirty="0" smtClean="0"/>
                  <a:t> into a </a:t>
                </a:r>
                <a:r>
                  <a:rPr lang="fi-FI" sz="2000" dirty="0" err="1" smtClean="0"/>
                  <a:t>glass</a:t>
                </a:r>
                <a:r>
                  <a:rPr lang="fi-FI" sz="2000" dirty="0" smtClean="0"/>
                  <a:t> jar. </a:t>
                </a:r>
                <a:r>
                  <a:rPr lang="fi-FI" sz="2000" dirty="0" err="1" smtClean="0"/>
                  <a:t>Shake</a:t>
                </a:r>
                <a:r>
                  <a:rPr lang="fi-FI" sz="2000" dirty="0" smtClean="0"/>
                  <a:t> the jar </a:t>
                </a:r>
                <a:r>
                  <a:rPr lang="fi-FI" sz="2000" dirty="0" err="1" smtClean="0"/>
                  <a:t>properly</a:t>
                </a:r>
                <a:r>
                  <a:rPr lang="fi-FI" sz="2000" dirty="0" smtClean="0"/>
                  <a:t>, and </a:t>
                </a:r>
                <a:r>
                  <a:rPr lang="fi-FI" sz="2000" dirty="0" err="1" smtClean="0"/>
                  <a:t>then</a:t>
                </a:r>
                <a:r>
                  <a:rPr lang="fi-FI" sz="2000" dirty="0" smtClean="0"/>
                  <a:t> stop. </a:t>
                </a:r>
                <a:r>
                  <a:rPr lang="fi-FI" sz="2000" dirty="0" err="1" smtClean="0"/>
                  <a:t>Observe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whether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drawing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pin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has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landed</a:t>
                </a:r>
                <a:r>
                  <a:rPr lang="fi-FI" sz="2000" dirty="0" smtClean="0"/>
                  <a:t>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’on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its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back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’ </a:t>
                </a:r>
                <a:r>
                  <a:rPr lang="fi-FI" sz="2000" dirty="0" err="1" smtClean="0"/>
                  <a:t>or</a:t>
                </a:r>
                <a:r>
                  <a:rPr lang="fi-FI" sz="2000" dirty="0" smtClean="0"/>
                  <a:t>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’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sideways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’.</a:t>
                </a:r>
              </a:p>
              <a:p>
                <a:endParaRPr lang="fi-FI" sz="2000" dirty="0"/>
              </a:p>
              <a:p>
                <a:r>
                  <a:rPr lang="fi-FI" sz="2000" dirty="0" err="1" smtClean="0"/>
                  <a:t>Repeat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experiment</a:t>
                </a:r>
                <a:r>
                  <a:rPr lang="fi-FI" sz="2000" dirty="0" smtClean="0"/>
                  <a:t> as </a:t>
                </a:r>
                <a:r>
                  <a:rPr lang="fi-FI" sz="2000" dirty="0" err="1" smtClean="0"/>
                  <a:t>many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times</a:t>
                </a:r>
                <a:r>
                  <a:rPr lang="fi-FI" sz="2000" dirty="0" smtClean="0"/>
                  <a:t> as </a:t>
                </a:r>
                <a:r>
                  <a:rPr lang="fi-FI" sz="2000" dirty="0" err="1" smtClean="0"/>
                  <a:t>you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want</a:t>
                </a:r>
                <a:r>
                  <a:rPr lang="fi-FI" sz="2000" dirty="0" smtClean="0"/>
                  <a:t>, </a:t>
                </a:r>
                <a:r>
                  <a:rPr lang="fi-FI" sz="2000" dirty="0" err="1" smtClean="0"/>
                  <a:t>or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have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time</a:t>
                </a:r>
                <a:r>
                  <a:rPr lang="fi-FI" sz="2000" dirty="0" smtClean="0"/>
                  <a:t> to …</a:t>
                </a:r>
              </a:p>
              <a:p>
                <a:endParaRPr lang="fi-FI" sz="2000" dirty="0"/>
              </a:p>
              <a:p>
                <a:pPr lvl="0"/>
                <a:r>
                  <a:rPr lang="en-GB" sz="1900" dirty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900" dirty="0">
                    <a:solidFill>
                      <a:prstClr val="black"/>
                    </a:solidFill>
                  </a:rPr>
                  <a:t> = 1 </a:t>
                </a:r>
                <a:r>
                  <a:rPr lang="en-GB" sz="1900" dirty="0" smtClean="0">
                    <a:solidFill>
                      <a:prstClr val="black"/>
                    </a:solidFill>
                  </a:rPr>
                  <a:t>if in the </a:t>
                </a:r>
                <a:r>
                  <a:rPr lang="en-GB" sz="1900" i="1" dirty="0" err="1" smtClean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i</a:t>
                </a:r>
                <a:r>
                  <a:rPr lang="en-GB" sz="1900" dirty="0" err="1" smtClean="0">
                    <a:solidFill>
                      <a:prstClr val="black"/>
                    </a:solidFill>
                  </a:rPr>
                  <a:t>’th</a:t>
                </a:r>
                <a:r>
                  <a:rPr lang="en-GB" sz="1900" dirty="0" smtClean="0">
                    <a:solidFill>
                      <a:prstClr val="black"/>
                    </a:solidFill>
                  </a:rPr>
                  <a:t> experiment the pin lands on its back, </a:t>
                </a:r>
                <a:r>
                  <a:rPr lang="en-GB" sz="19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900" dirty="0">
                    <a:solidFill>
                      <a:prstClr val="black"/>
                    </a:solidFill>
                  </a:rPr>
                  <a:t> = 0 if </a:t>
                </a:r>
                <a:r>
                  <a:rPr lang="en-GB" sz="1900" dirty="0" smtClean="0">
                    <a:solidFill>
                      <a:prstClr val="black"/>
                    </a:solidFill>
                  </a:rPr>
                  <a:t>sideways.</a:t>
                </a:r>
                <a:endParaRPr lang="en-GB" sz="1900" dirty="0">
                  <a:solidFill>
                    <a:prstClr val="black"/>
                  </a:solidFill>
                </a:endParaRPr>
              </a:p>
              <a:p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36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jar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How </a:t>
            </a:r>
            <a:r>
              <a:rPr lang="fi-FI" sz="2000" dirty="0" err="1"/>
              <a:t>does</a:t>
            </a:r>
            <a:r>
              <a:rPr lang="fi-FI" sz="2000" dirty="0"/>
              <a:t> </a:t>
            </a:r>
            <a:r>
              <a:rPr lang="fi-FI" sz="2000" dirty="0" err="1"/>
              <a:t>this</a:t>
            </a:r>
            <a:r>
              <a:rPr lang="fi-FI" sz="2000" dirty="0"/>
              <a:t> </a:t>
            </a:r>
            <a:r>
              <a:rPr lang="fi-FI" sz="2000" dirty="0" err="1"/>
              <a:t>compare</a:t>
            </a:r>
            <a:r>
              <a:rPr lang="fi-FI" sz="2000" dirty="0"/>
              <a:t> </a:t>
            </a:r>
            <a:r>
              <a:rPr lang="fi-FI" sz="2000" dirty="0" err="1"/>
              <a:t>with</a:t>
            </a:r>
            <a:r>
              <a:rPr lang="fi-FI" sz="2000" dirty="0"/>
              <a:t> the ’</a:t>
            </a:r>
            <a:r>
              <a:rPr lang="fi-FI" sz="2000" dirty="0" err="1"/>
              <a:t>balls</a:t>
            </a:r>
            <a:r>
              <a:rPr lang="fi-FI" sz="2000" dirty="0"/>
              <a:t> in the box’ </a:t>
            </a:r>
            <a:r>
              <a:rPr lang="fi-FI" sz="2000" dirty="0" err="1"/>
              <a:t>experiment</a:t>
            </a:r>
            <a:r>
              <a:rPr lang="fi-FI" sz="2000" dirty="0"/>
              <a:t> we </a:t>
            </a:r>
            <a:r>
              <a:rPr lang="fi-FI" sz="2000" dirty="0" err="1"/>
              <a:t>considered</a:t>
            </a:r>
            <a:r>
              <a:rPr lang="fi-FI" sz="2000" dirty="0"/>
              <a:t> </a:t>
            </a:r>
            <a:r>
              <a:rPr lang="fi-FI" sz="2000" dirty="0" err="1"/>
              <a:t>earlier</a:t>
            </a:r>
            <a:r>
              <a:rPr lang="fi-FI" sz="2000" dirty="0"/>
              <a:t>? </a:t>
            </a:r>
          </a:p>
          <a:p>
            <a:endParaRPr lang="fi-FI" sz="2000" dirty="0"/>
          </a:p>
          <a:p>
            <a:pPr lvl="0"/>
            <a:r>
              <a:rPr lang="fi-FI" sz="2000" dirty="0" err="1"/>
              <a:t>There</a:t>
            </a:r>
            <a:r>
              <a:rPr lang="fi-FI" sz="2000" dirty="0"/>
              <a:t> we </a:t>
            </a:r>
            <a:r>
              <a:rPr lang="fi-FI" sz="2000" dirty="0" err="1"/>
              <a:t>concluded</a:t>
            </a:r>
            <a:r>
              <a:rPr lang="fi-FI" sz="2000" dirty="0"/>
              <a:t> that, for </a:t>
            </a:r>
            <a:r>
              <a:rPr lang="fi-FI" sz="2000" dirty="0" err="1"/>
              <a:t>setting</a:t>
            </a:r>
            <a:r>
              <a:rPr lang="fi-FI" sz="2000" dirty="0"/>
              <a:t> </a:t>
            </a:r>
            <a:r>
              <a:rPr lang="fi-FI" sz="2000" dirty="0" err="1"/>
              <a:t>up</a:t>
            </a:r>
            <a:r>
              <a:rPr lang="fi-FI" sz="2000" dirty="0"/>
              <a:t> a probability model for the </a:t>
            </a:r>
            <a:r>
              <a:rPr lang="fi-FI" sz="2000" dirty="0" err="1"/>
              <a:t>experiment</a:t>
            </a:r>
            <a:r>
              <a:rPr lang="fi-FI" sz="2000" dirty="0"/>
              <a:t>, </a:t>
            </a:r>
            <a:r>
              <a:rPr lang="fi-FI" sz="2000" dirty="0" err="1"/>
              <a:t>its</a:t>
            </a:r>
            <a:r>
              <a:rPr lang="fi-FI" sz="2000" dirty="0"/>
              <a:t> </a:t>
            </a:r>
            <a:r>
              <a:rPr lang="fi-FI" sz="2000" dirty="0" err="1"/>
              <a:t>essential</a:t>
            </a:r>
            <a:r>
              <a:rPr lang="fi-FI" sz="2000" dirty="0"/>
              <a:t> </a:t>
            </a:r>
            <a:r>
              <a:rPr lang="fi-FI" sz="2000" dirty="0" err="1"/>
              <a:t>reatures</a:t>
            </a:r>
            <a:r>
              <a:rPr lang="fi-FI" sz="2000" dirty="0"/>
              <a:t> were that </a:t>
            </a:r>
          </a:p>
          <a:p>
            <a:pPr marL="514350" lvl="0" indent="-514350">
              <a:buAutoNum type="romanLcParenBoth"/>
            </a:pPr>
            <a:r>
              <a:rPr lang="fi-FI" sz="2000" dirty="0" err="1"/>
              <a:t>There</a:t>
            </a:r>
            <a:r>
              <a:rPr lang="fi-FI" sz="2000" dirty="0"/>
              <a:t> were </a:t>
            </a:r>
            <a:r>
              <a:rPr lang="fi-FI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N </a:t>
            </a:r>
            <a:r>
              <a:rPr lang="fi-FI" sz="2000" dirty="0"/>
              <a:t> </a:t>
            </a:r>
            <a:r>
              <a:rPr lang="fi-FI" sz="2000" dirty="0" err="1"/>
              <a:t>balls</a:t>
            </a:r>
            <a:r>
              <a:rPr lang="fi-FI" sz="2000" dirty="0"/>
              <a:t> in the box, of which </a:t>
            </a:r>
            <a:r>
              <a:rPr lang="fi-FI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K </a:t>
            </a:r>
            <a:r>
              <a:rPr lang="fi-FI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were white</a:t>
            </a:r>
            <a:r>
              <a:rPr lang="fi-FI" sz="2000" dirty="0"/>
              <a:t>;</a:t>
            </a:r>
          </a:p>
          <a:p>
            <a:pPr marL="514350" lvl="0" indent="-514350">
              <a:buAutoNum type="romanLcParenBoth"/>
            </a:pPr>
            <a:r>
              <a:rPr lang="fi-FI" sz="2000" dirty="0"/>
              <a:t>The </a:t>
            </a:r>
            <a:r>
              <a:rPr lang="fi-FI" sz="2000" dirty="0" err="1"/>
              <a:t>balls</a:t>
            </a:r>
            <a:r>
              <a:rPr lang="fi-FI" sz="2000" dirty="0"/>
              <a:t> were ’</a:t>
            </a:r>
            <a:r>
              <a:rPr lang="fi-FI" sz="2000" dirty="0" err="1"/>
              <a:t>similar</a:t>
            </a:r>
            <a:r>
              <a:rPr lang="fi-FI" sz="2000" dirty="0"/>
              <a:t>’, </a:t>
            </a:r>
            <a:r>
              <a:rPr lang="fi-FI" sz="2000" dirty="0" err="1"/>
              <a:t>apart</a:t>
            </a:r>
            <a:r>
              <a:rPr lang="fi-FI" sz="2000" dirty="0"/>
              <a:t> </a:t>
            </a:r>
            <a:r>
              <a:rPr lang="fi-FI" sz="2000" dirty="0" err="1"/>
              <a:t>from</a:t>
            </a:r>
            <a:r>
              <a:rPr lang="fi-FI" sz="2000" dirty="0"/>
              <a:t> </a:t>
            </a:r>
            <a:r>
              <a:rPr lang="fi-FI" sz="2000" dirty="0" err="1"/>
              <a:t>color</a:t>
            </a:r>
            <a:r>
              <a:rPr lang="fi-FI" sz="2000" dirty="0"/>
              <a:t>;</a:t>
            </a:r>
          </a:p>
          <a:p>
            <a:pPr marL="514350" lvl="0" indent="-514350">
              <a:buAutoNum type="romanLcParenBoth"/>
            </a:pPr>
            <a:r>
              <a:rPr lang="fi-FI" sz="2000" dirty="0"/>
              <a:t>To a </a:t>
            </a:r>
            <a:r>
              <a:rPr lang="fi-FI" sz="2000" dirty="0" err="1"/>
              <a:t>sufficient</a:t>
            </a:r>
            <a:r>
              <a:rPr lang="fi-FI" sz="2000" dirty="0"/>
              <a:t> </a:t>
            </a:r>
            <a:r>
              <a:rPr lang="fi-FI" sz="2000" dirty="0" err="1"/>
              <a:t>approximation</a:t>
            </a:r>
            <a:r>
              <a:rPr lang="fi-FI" sz="2000" dirty="0"/>
              <a:t>, the </a:t>
            </a:r>
            <a:r>
              <a:rPr lang="fi-FI" sz="2000" dirty="0" err="1"/>
              <a:t>results</a:t>
            </a:r>
            <a:r>
              <a:rPr lang="fi-FI" sz="2000" dirty="0"/>
              <a:t> </a:t>
            </a:r>
            <a:r>
              <a:rPr lang="fi-FI" sz="2000" dirty="0" err="1" smtClean="0"/>
              <a:t>from</a:t>
            </a:r>
            <a:r>
              <a:rPr lang="fi-FI" sz="2000" dirty="0" smtClean="0"/>
              <a:t> </a:t>
            </a:r>
            <a:r>
              <a:rPr lang="fi-FI" sz="2000" dirty="0" err="1"/>
              <a:t>different</a:t>
            </a:r>
            <a:r>
              <a:rPr lang="fi-FI" sz="2000" dirty="0"/>
              <a:t> </a:t>
            </a:r>
            <a:r>
              <a:rPr lang="fi-FI" sz="2000" dirty="0" err="1"/>
              <a:t>repetitions</a:t>
            </a:r>
            <a:r>
              <a:rPr lang="fi-FI" sz="2000" dirty="0"/>
              <a:t> of the </a:t>
            </a:r>
            <a:r>
              <a:rPr lang="fi-FI" sz="2000" dirty="0" err="1"/>
              <a:t>experiment</a:t>
            </a:r>
            <a:r>
              <a:rPr lang="fi-FI" sz="2000" dirty="0"/>
              <a:t> </a:t>
            </a:r>
            <a:r>
              <a:rPr lang="fi-FI" sz="2000" dirty="0" err="1"/>
              <a:t>could</a:t>
            </a:r>
            <a:r>
              <a:rPr lang="fi-FI" sz="2000" dirty="0"/>
              <a:t>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considered</a:t>
            </a:r>
            <a:r>
              <a:rPr lang="fi-FI" sz="2000" dirty="0"/>
              <a:t> ’</a:t>
            </a:r>
            <a:r>
              <a:rPr lang="fi-FI" sz="2000" dirty="0" err="1"/>
              <a:t>physically</a:t>
            </a:r>
            <a:r>
              <a:rPr lang="fi-FI" sz="2000" dirty="0"/>
              <a:t> </a:t>
            </a:r>
            <a:r>
              <a:rPr lang="fi-FI" sz="2000" dirty="0" err="1"/>
              <a:t>independent</a:t>
            </a:r>
            <a:r>
              <a:rPr lang="fi-FI" sz="2000" dirty="0"/>
              <a:t>’. </a:t>
            </a:r>
          </a:p>
          <a:p>
            <a:pPr marL="514350" lvl="0" indent="-514350">
              <a:buAutoNum type="romanLcParenBoth"/>
            </a:pPr>
            <a:endParaRPr lang="fi-FI" sz="2000" dirty="0"/>
          </a:p>
          <a:p>
            <a:r>
              <a:rPr lang="fi-FI" sz="2000" dirty="0"/>
              <a:t>In the ’</a:t>
            </a:r>
            <a:r>
              <a:rPr lang="fi-FI" sz="2000" dirty="0" err="1"/>
              <a:t>drawing</a:t>
            </a:r>
            <a:r>
              <a:rPr lang="fi-FI" sz="2000" dirty="0"/>
              <a:t> </a:t>
            </a:r>
            <a:r>
              <a:rPr lang="fi-FI" sz="2000" dirty="0" err="1"/>
              <a:t>pin</a:t>
            </a:r>
            <a:r>
              <a:rPr lang="fi-FI" sz="2000" dirty="0"/>
              <a:t> in a </a:t>
            </a:r>
            <a:r>
              <a:rPr lang="fi-FI" sz="2000" dirty="0" err="1"/>
              <a:t>glass</a:t>
            </a:r>
            <a:r>
              <a:rPr lang="fi-FI" sz="2000" dirty="0"/>
              <a:t> jar’ </a:t>
            </a:r>
            <a:r>
              <a:rPr lang="fi-FI" sz="2000" dirty="0" err="1"/>
              <a:t>experiment</a:t>
            </a:r>
            <a:r>
              <a:rPr lang="fi-FI" sz="2000" dirty="0"/>
              <a:t>, it is </a:t>
            </a:r>
            <a:r>
              <a:rPr lang="fi-FI" sz="2000" dirty="0" err="1"/>
              <a:t>impossible</a:t>
            </a:r>
            <a:r>
              <a:rPr lang="fi-FI" sz="2000" dirty="0"/>
              <a:t> to </a:t>
            </a:r>
            <a:r>
              <a:rPr lang="fi-FI" sz="2000" dirty="0" err="1"/>
              <a:t>find</a:t>
            </a:r>
            <a:r>
              <a:rPr lang="fi-FI" sz="2000" dirty="0"/>
              <a:t> </a:t>
            </a:r>
            <a:r>
              <a:rPr lang="fi-FI" sz="2000" dirty="0" err="1"/>
              <a:t>direct</a:t>
            </a:r>
            <a:r>
              <a:rPr lang="fi-FI" sz="2000" dirty="0"/>
              <a:t> </a:t>
            </a:r>
            <a:r>
              <a:rPr lang="fi-FI" sz="2000" dirty="0" err="1"/>
              <a:t>correspondnece</a:t>
            </a:r>
            <a:r>
              <a:rPr lang="fi-FI" sz="2000" dirty="0"/>
              <a:t> to (i) and (ii) </a:t>
            </a:r>
            <a:r>
              <a:rPr lang="fi-FI" sz="2000" dirty="0" err="1"/>
              <a:t>above</a:t>
            </a:r>
            <a:r>
              <a:rPr lang="fi-FI" sz="2000" dirty="0"/>
              <a:t>, while (iii) </a:t>
            </a:r>
            <a:r>
              <a:rPr lang="fi-FI" sz="2000" dirty="0" err="1"/>
              <a:t>appears</a:t>
            </a:r>
            <a:r>
              <a:rPr lang="fi-FI" sz="2000" dirty="0"/>
              <a:t> </a:t>
            </a:r>
            <a:r>
              <a:rPr lang="fi-FI" sz="2000" dirty="0" err="1"/>
              <a:t>still</a:t>
            </a:r>
            <a:r>
              <a:rPr lang="fi-FI" sz="2000" dirty="0"/>
              <a:t> </a:t>
            </a:r>
            <a:r>
              <a:rPr lang="fi-FI" sz="2000" dirty="0" err="1"/>
              <a:t>relevant</a:t>
            </a:r>
            <a:r>
              <a:rPr lang="fi-FI" sz="2000" dirty="0" smtClean="0"/>
              <a:t>. </a:t>
            </a:r>
            <a:endParaRPr lang="fi-FI" sz="2000" dirty="0"/>
          </a:p>
          <a:p>
            <a:endParaRPr lang="fi-FI" sz="2000" dirty="0"/>
          </a:p>
          <a:p>
            <a:pPr marL="0" indent="0">
              <a:buNone/>
            </a:pPr>
            <a:endParaRPr lang="fi-FI" sz="2000" dirty="0">
              <a:latin typeface="Calibri" panose="020F0502020204030204" pitchFamily="34" charset="0"/>
            </a:endParaRPr>
          </a:p>
          <a:p>
            <a:endParaRPr lang="fi-FI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09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smtClean="0">
                <a:solidFill>
                  <a:prstClr val="black"/>
                </a:solidFill>
              </a:rPr>
              <a:t>jar</a:t>
            </a:r>
            <a:r>
              <a:rPr lang="fi-FI" sz="3600" dirty="0">
                <a:solidFill>
                  <a:prstClr val="black"/>
                </a:solidFill>
              </a:rPr>
              <a:t>: </a:t>
            </a:r>
            <a:r>
              <a:rPr lang="fi-FI" sz="3600" dirty="0" err="1">
                <a:solidFill>
                  <a:prstClr val="black"/>
                </a:solidFill>
              </a:rPr>
              <a:t>existence</a:t>
            </a:r>
            <a:r>
              <a:rPr lang="fi-FI" sz="3600" dirty="0">
                <a:solidFill>
                  <a:prstClr val="black"/>
                </a:solidFill>
              </a:rPr>
              <a:t> of parameter?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11321"/>
                <a:ext cx="10515600" cy="4486275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fi-FI" sz="2000" dirty="0" smtClean="0">
                    <a:solidFill>
                      <a:prstClr val="black"/>
                    </a:solidFill>
                  </a:rPr>
                  <a:t>With</a:t>
                </a:r>
                <a:r>
                  <a:rPr lang="fi-FI" sz="20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N </a:t>
                </a:r>
                <a:r>
                  <a:rPr lang="fi-FI" sz="2000" dirty="0">
                    <a:solidFill>
                      <a:prstClr val="black"/>
                    </a:solidFill>
                  </a:rPr>
                  <a:t> and </a:t>
                </a:r>
                <a:r>
                  <a:rPr lang="fi-FI" sz="20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 </a:t>
                </a:r>
                <a:r>
                  <a:rPr lang="fi-FI" sz="2000" dirty="0" err="1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missing</a:t>
                </a:r>
                <a:r>
                  <a:rPr lang="fi-FI" sz="2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, </a:t>
                </a:r>
                <a:r>
                  <a:rPr lang="fi-FI" sz="2000" dirty="0" err="1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how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could</a:t>
                </a:r>
                <a:r>
                  <a:rPr lang="fi-FI" sz="2000" dirty="0">
                    <a:solidFill>
                      <a:prstClr val="black"/>
                    </a:solidFill>
                  </a:rPr>
                  <a:t> we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find</a:t>
                </a:r>
                <a:r>
                  <a:rPr lang="fi-FI" sz="2000" dirty="0">
                    <a:solidFill>
                      <a:prstClr val="black"/>
                    </a:solidFill>
                  </a:rPr>
                  <a:t> a ’parameter’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describing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this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experiment</a:t>
                </a:r>
                <a:r>
                  <a:rPr lang="fi-FI" sz="2000" dirty="0">
                    <a:solidFill>
                      <a:prstClr val="black"/>
                    </a:solidFill>
                  </a:rPr>
                  <a:t> that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would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somehow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correspond</a:t>
                </a:r>
                <a:r>
                  <a:rPr lang="fi-FI" sz="2000" dirty="0">
                    <a:solidFill>
                      <a:prstClr val="black"/>
                    </a:solidFill>
                  </a:rPr>
                  <a:t> to </a:t>
                </a:r>
                <a:r>
                  <a:rPr lang="el-GR" sz="2000" i="1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θ</a:t>
                </a:r>
                <a:r>
                  <a:rPr lang="fi-FI" sz="20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≡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i-FI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/</a:t>
                </a:r>
                <a:r>
                  <a:rPr lang="fi-FI" sz="20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  </a:t>
                </a:r>
                <a:r>
                  <a:rPr lang="fi-FI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that </a:t>
                </a:r>
                <a:r>
                  <a:rPr lang="fi-FI" sz="20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was</a:t>
                </a:r>
                <a:r>
                  <a:rPr lang="fi-FI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considered</a:t>
                </a:r>
                <a:r>
                  <a:rPr lang="fi-FI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earlier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? </a:t>
                </a:r>
              </a:p>
              <a:p>
                <a:pPr lvl="0"/>
                <a:endParaRPr lang="fi-FI" sz="2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lvl="0"/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The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symmetry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argument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leading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to the ’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classical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definition’ of probability,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with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specified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numerical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values in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each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context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,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clearly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does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not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apply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here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.</a:t>
                </a:r>
              </a:p>
              <a:p>
                <a:pPr lvl="0"/>
                <a:endParaRPr lang="fi-FI" sz="2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11321"/>
                <a:ext cx="10515600" cy="4486275"/>
              </a:xfrm>
              <a:blipFill rotWithShape="0">
                <a:blip r:embed="rId2"/>
                <a:stretch>
                  <a:fillRect l="-522" t="-176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smtClean="0">
                <a:solidFill>
                  <a:prstClr val="black"/>
                </a:solidFill>
              </a:rPr>
              <a:t>jar</a:t>
            </a:r>
            <a:r>
              <a:rPr lang="fi-FI" sz="3600" dirty="0">
                <a:solidFill>
                  <a:prstClr val="black"/>
                </a:solidFill>
              </a:rPr>
              <a:t>: </a:t>
            </a:r>
            <a:r>
              <a:rPr lang="fi-FI" sz="3600" dirty="0" err="1">
                <a:solidFill>
                  <a:prstClr val="black"/>
                </a:solidFill>
              </a:rPr>
              <a:t>existence</a:t>
            </a:r>
            <a:r>
              <a:rPr lang="fi-FI" sz="3600" dirty="0">
                <a:solidFill>
                  <a:prstClr val="black"/>
                </a:solidFill>
              </a:rPr>
              <a:t> of parameter?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There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are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several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possibilities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,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depending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on which </a:t>
                </a:r>
                <a:r>
                  <a:rPr lang="fi-FI" sz="1900" dirty="0" err="1">
                    <a:solidFill>
                      <a:srgbClr val="0070C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interpretation</a:t>
                </a:r>
                <a:r>
                  <a:rPr lang="fi-FI" sz="1900" dirty="0">
                    <a:solidFill>
                      <a:srgbClr val="0070C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of the probability </a:t>
                </a:r>
                <a:r>
                  <a:rPr lang="fi-FI" sz="1900" dirty="0" err="1">
                    <a:solidFill>
                      <a:srgbClr val="0070C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concept</a:t>
                </a:r>
                <a:r>
                  <a:rPr lang="fi-FI" sz="1900" dirty="0">
                    <a:solidFill>
                      <a:srgbClr val="0070C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one is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willing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to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adopt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. We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consider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briefly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the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following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three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:</a:t>
                </a:r>
              </a:p>
              <a:p>
                <a:pPr marL="0" lvl="0" indent="0">
                  <a:buNone/>
                </a:pP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   (a) </a:t>
                </a:r>
                <a:r>
                  <a:rPr lang="fi-FI" sz="1900" dirty="0" err="1">
                    <a:solidFill>
                      <a:srgbClr val="0070C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Physical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: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Thinking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that the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particular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’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drawing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pin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in the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glass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jar’ ,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considered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as a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physical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system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,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has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some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  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specific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fixed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srgbClr val="0070C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propensity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of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leading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the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drawing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pin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to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land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on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its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back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;</a:t>
                </a:r>
              </a:p>
              <a:p>
                <a:pPr marL="0" lvl="0" indent="0">
                  <a:buNone/>
                </a:pP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   (b) </a:t>
                </a:r>
                <a:r>
                  <a:rPr lang="fi-FI" sz="1900" dirty="0" err="1">
                    <a:solidFill>
                      <a:srgbClr val="0070C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Frequentist</a:t>
                </a:r>
                <a:r>
                  <a:rPr lang="fi-FI" sz="1900" dirty="0">
                    <a:solidFill>
                      <a:srgbClr val="0070C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: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Thinking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that, in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repeated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experiments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, the proportion (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or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relative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frequency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i-FI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, out of </a:t>
                </a:r>
                <a:r>
                  <a:rPr lang="fi-FI" sz="1900" i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fi-FI" sz="19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trials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, on which the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drawing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pin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lands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on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its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back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,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approaches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a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limit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as </a:t>
                </a:r>
                <a:r>
                  <a:rPr lang="fi-FI" sz="1900" i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n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increases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towards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infinity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;</a:t>
                </a:r>
              </a:p>
              <a:p>
                <a:pPr marL="0" lvl="0" indent="0">
                  <a:buNone/>
                </a:pP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   (c)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Adopting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the </a:t>
                </a:r>
                <a:r>
                  <a:rPr lang="fi-FI" sz="1900" dirty="0" err="1">
                    <a:solidFill>
                      <a:srgbClr val="0070C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epistemic</a:t>
                </a:r>
                <a:r>
                  <a:rPr lang="fi-FI" sz="1900" dirty="0">
                    <a:solidFill>
                      <a:srgbClr val="0070C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/</a:t>
                </a:r>
                <a:r>
                  <a:rPr lang="fi-FI" sz="1900" dirty="0" err="1">
                    <a:solidFill>
                      <a:srgbClr val="0070C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Bayesian</a:t>
                </a:r>
                <a:r>
                  <a:rPr lang="fi-FI" sz="1900" dirty="0">
                    <a:solidFill>
                      <a:srgbClr val="0070C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/</a:t>
                </a:r>
                <a:r>
                  <a:rPr lang="fi-FI" sz="1900" dirty="0" err="1">
                    <a:solidFill>
                      <a:srgbClr val="0070C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subjectivist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interpretation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of probability, and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proving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the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existence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of a model parameter corresponding to </a:t>
                </a:r>
                <a:r>
                  <a:rPr lang="el-GR" sz="1900" i="1" dirty="0" smtClean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θ</a:t>
                </a:r>
                <a:r>
                  <a:rPr lang="fi-FI" sz="1900" i="1" dirty="0" smtClean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,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by a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mathematical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argument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from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a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stated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hypothesis.</a:t>
                </a:r>
              </a:p>
              <a:p>
                <a:pPr marL="0" indent="0">
                  <a:buNone/>
                </a:pPr>
                <a:endParaRPr lang="fi-FI" sz="19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80" t="-140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jar: </a:t>
            </a:r>
            <a:r>
              <a:rPr lang="fi-FI" sz="3600" dirty="0" err="1">
                <a:solidFill>
                  <a:prstClr val="black"/>
                </a:solidFill>
              </a:rPr>
              <a:t>existence</a:t>
            </a:r>
            <a:r>
              <a:rPr lang="fi-FI" sz="3600" dirty="0">
                <a:solidFill>
                  <a:prstClr val="black"/>
                </a:solidFill>
              </a:rPr>
              <a:t> of parameter?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z="1900" dirty="0" smtClean="0">
                <a:solidFill>
                  <a:srgbClr val="0070C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Notes</a:t>
            </a:r>
            <a:r>
              <a:rPr lang="fi-FI" sz="1900" dirty="0" smtClean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: 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The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frequentist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approach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(b) is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often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described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in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terms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of ’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independent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sampling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from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an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infinite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population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’. Of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course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, no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infinite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populations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exist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in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reality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,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but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this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idea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may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serve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as an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approximation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if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the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underlying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population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is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large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. </a:t>
            </a:r>
            <a:endParaRPr lang="fi-FI" sz="1900" dirty="0" smtClean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lvl="0"/>
            <a:endParaRPr lang="fi-FI" sz="19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lvl="0"/>
            <a:r>
              <a:rPr lang="fi-FI" sz="1900" dirty="0" smtClean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On 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the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other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hand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, </a:t>
            </a:r>
            <a:r>
              <a:rPr lang="fi-FI" sz="1900" dirty="0" err="1" smtClean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literally</a:t>
            </a:r>
            <a:r>
              <a:rPr lang="fi-FI" sz="1900" dirty="0" smtClean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fi-FI" sz="1900" dirty="0" err="1" smtClean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speaking</a:t>
            </a:r>
            <a:r>
              <a:rPr lang="fi-FI" sz="1900" dirty="0" smtClean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, the 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model is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then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really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a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description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of the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sampling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mechanism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,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rather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than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of the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characteristics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of the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individual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members</a:t>
            </a:r>
            <a:r>
              <a:rPr lang="fi-FI" sz="1900" dirty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of the </a:t>
            </a:r>
            <a:r>
              <a:rPr lang="fi-FI" sz="1900" dirty="0" err="1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population</a:t>
            </a:r>
            <a:r>
              <a:rPr lang="fi-FI" sz="1900" dirty="0" smtClean="0">
                <a:solidFill>
                  <a:prstClr val="black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.</a:t>
            </a:r>
          </a:p>
          <a:p>
            <a:pPr lvl="0"/>
            <a:endParaRPr lang="fi-FI" sz="19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lvl="0"/>
            <a:endParaRPr lang="fi-FI" sz="19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24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Understanding the meaning of ‘randomness</a:t>
            </a:r>
            <a:r>
              <a:rPr lang="en-GB" sz="3600" b="1" dirty="0" smtClean="0"/>
              <a:t>’, cont’d  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200" dirty="0" smtClean="0"/>
              <a:t>Cowan’s Lecture 1, slide 8:  </a:t>
            </a:r>
            <a:r>
              <a:rPr lang="en-US" sz="2200" dirty="0" smtClean="0">
                <a:solidFill>
                  <a:srgbClr val="0070C0"/>
                </a:solidFill>
              </a:rPr>
              <a:t>Interpretation of probability 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I.  </a:t>
            </a:r>
            <a:r>
              <a:rPr lang="en-US" sz="2200" dirty="0" smtClean="0">
                <a:solidFill>
                  <a:srgbClr val="0070C0"/>
                </a:solidFill>
              </a:rPr>
              <a:t>Relative frequency  </a:t>
            </a:r>
            <a:r>
              <a:rPr lang="en-US" sz="2200" dirty="0" smtClean="0"/>
              <a:t>A, B, ... are outcomes of a repeatable experiment  </a:t>
            </a:r>
          </a:p>
          <a:p>
            <a:pPr marL="0" indent="0">
              <a:buNone/>
            </a:pPr>
            <a:r>
              <a:rPr lang="en-US" sz="2200" dirty="0" smtClean="0"/>
              <a:t>              cf. quantum mechanics, particle scattering, radioactive decay... 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II.  </a:t>
            </a:r>
            <a:r>
              <a:rPr lang="en-US" sz="2200" dirty="0" smtClean="0">
                <a:solidFill>
                  <a:srgbClr val="0070C0"/>
                </a:solidFill>
              </a:rPr>
              <a:t>Subjective probability  </a:t>
            </a:r>
            <a:r>
              <a:rPr lang="en-US" sz="2200" dirty="0" smtClean="0"/>
              <a:t>A, B, ... are hypotheses (statements that are true or false)  </a:t>
            </a:r>
          </a:p>
          <a:p>
            <a:endParaRPr lang="en-US" sz="2200" dirty="0" smtClean="0"/>
          </a:p>
          <a:p>
            <a:r>
              <a:rPr lang="en-US" sz="2200" dirty="0" smtClean="0"/>
              <a:t>Both interpretations consistent with Kolmogorov axioms. </a:t>
            </a:r>
          </a:p>
          <a:p>
            <a:endParaRPr lang="en-US" sz="2200" dirty="0" smtClean="0"/>
          </a:p>
          <a:p>
            <a:r>
              <a:rPr lang="en-US" sz="2200" dirty="0" smtClean="0"/>
              <a:t>In particle physics  frequency interpretation often most useful, but subjective probability can provide more natural treatment of  non-repeatable phenomena: systematic uncertainties, probability that Higgs boson exists,..</a:t>
            </a:r>
            <a:endParaRPr lang="fi-FI" sz="2200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35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smtClean="0">
                <a:solidFill>
                  <a:prstClr val="black"/>
                </a:solidFill>
              </a:rPr>
              <a:t>jar: </a:t>
            </a:r>
            <a:r>
              <a:rPr lang="fi-FI" sz="3600" dirty="0" err="1" smtClean="0">
                <a:solidFill>
                  <a:prstClr val="black"/>
                </a:solidFill>
              </a:rPr>
              <a:t>existence</a:t>
            </a:r>
            <a:r>
              <a:rPr lang="fi-FI" sz="3600" dirty="0" smtClean="0">
                <a:solidFill>
                  <a:prstClr val="black"/>
                </a:solidFill>
              </a:rPr>
              <a:t> of parameter?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>
              <a:xfrm>
                <a:off x="553192" y="1995488"/>
                <a:ext cx="11638808" cy="5321940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fi-FI" sz="2000" dirty="0" smtClean="0"/>
                  <a:t>Alternatives (a) and (b) </a:t>
                </a:r>
                <a:r>
                  <a:rPr lang="fi-FI" sz="2000" dirty="0" err="1" smtClean="0"/>
                  <a:t>are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clearly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pleasant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from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perspective</a:t>
                </a:r>
                <a:r>
                  <a:rPr lang="fi-FI" sz="2000" dirty="0" smtClean="0"/>
                  <a:t> that, </a:t>
                </a:r>
                <a:r>
                  <a:rPr lang="fi-FI" sz="2000" dirty="0" err="1" smtClean="0"/>
                  <a:t>if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adopted</a:t>
                </a:r>
                <a:r>
                  <a:rPr lang="fi-FI" sz="2000" dirty="0" smtClean="0"/>
                  <a:t>, </a:t>
                </a:r>
                <a:r>
                  <a:rPr lang="fi-FI" sz="2000" dirty="0" err="1" smtClean="0"/>
                  <a:t>they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will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directly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postulate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existence</a:t>
                </a:r>
                <a:r>
                  <a:rPr lang="fi-FI" sz="2000" dirty="0" smtClean="0"/>
                  <a:t> of a parameter </a:t>
                </a:r>
                <a:r>
                  <a:rPr lang="el-GR" sz="2000" i="1" dirty="0" smtClean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θ</a:t>
                </a:r>
                <a:r>
                  <a:rPr lang="fi-FI" sz="2000" i="1" dirty="0" smtClean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,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with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values 0 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≦ </a:t>
                </a:r>
                <a:r>
                  <a:rPr lang="el-GR" sz="2000" i="1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θ 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≦ 1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, and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meaning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lvl="0" indent="0">
                  <a:buNone/>
                </a:pPr>
                <a:r>
                  <a:rPr lang="fi-FI" sz="2000" i="1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2000" i="1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                          </a:t>
                </a:r>
                <a:r>
                  <a:rPr lang="el-GR" sz="2000" i="1" dirty="0" smtClean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θ 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≡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GB" sz="2000" dirty="0">
                    <a:solidFill>
                      <a:prstClr val="black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i-FI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 2,…</m:t>
                    </m:r>
                  </m:oMath>
                </a14:m>
                <a:r>
                  <a:rPr lang="fi-FI" sz="2000" dirty="0" smtClean="0"/>
                  <a:t> </a:t>
                </a:r>
              </a:p>
              <a:p>
                <a:endParaRPr lang="fi-FI" sz="2000" dirty="0"/>
              </a:p>
              <a:p>
                <a:r>
                  <a:rPr lang="fi-FI" sz="2000" dirty="0" err="1" smtClean="0"/>
                  <a:t>Combining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with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with</a:t>
                </a:r>
                <a:r>
                  <a:rPr lang="fi-FI" sz="2000" dirty="0" smtClean="0"/>
                  <a:t> the ’</a:t>
                </a:r>
                <a:r>
                  <a:rPr lang="fi-FI" sz="2000" dirty="0" err="1" smtClean="0"/>
                  <a:t>pysical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independence</a:t>
                </a:r>
                <a:r>
                  <a:rPr lang="fi-FI" sz="2000" dirty="0" smtClean="0"/>
                  <a:t> of </a:t>
                </a:r>
                <a:r>
                  <a:rPr lang="fi-FI" sz="2000" dirty="0" err="1" smtClean="0"/>
                  <a:t>different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trials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property</a:t>
                </a:r>
                <a:r>
                  <a:rPr lang="fi-FI" sz="2000" dirty="0" smtClean="0"/>
                  <a:t>’ (iii) </a:t>
                </a:r>
                <a:r>
                  <a:rPr lang="fi-FI" sz="2000" dirty="0" err="1" smtClean="0"/>
                  <a:t>above</a:t>
                </a:r>
                <a:r>
                  <a:rPr lang="fi-FI" sz="2000" dirty="0" smtClean="0"/>
                  <a:t>, </a:t>
                </a:r>
                <a:r>
                  <a:rPr lang="fi-FI" sz="2000" dirty="0" err="1" smtClean="0"/>
                  <a:t>lets</a:t>
                </a:r>
                <a:r>
                  <a:rPr lang="fi-FI" sz="2000" dirty="0" smtClean="0"/>
                  <a:t> us </a:t>
                </a:r>
                <a:r>
                  <a:rPr lang="fi-FI" sz="2000" dirty="0" err="1" smtClean="0"/>
                  <a:t>then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specify</a:t>
                </a:r>
                <a:r>
                  <a:rPr lang="fi-FI" sz="2000" dirty="0" smtClean="0"/>
                  <a:t> a probability model of the </a:t>
                </a:r>
                <a:r>
                  <a:rPr lang="fi-FI" sz="2000" dirty="0" err="1" smtClean="0"/>
                  <a:t>obvious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form</a:t>
                </a:r>
                <a:endParaRPr lang="fi-FI" sz="2000" dirty="0" smtClean="0"/>
              </a:p>
              <a:p>
                <a:pPr marL="0" lvl="0" indent="0">
                  <a:buNone/>
                </a:pPr>
                <a:r>
                  <a:rPr lang="fi-FI" sz="2000" dirty="0"/>
                  <a:t> </a:t>
                </a:r>
                <a:r>
                  <a:rPr lang="fi-FI" sz="2000" dirty="0" smtClean="0"/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fi-FI" sz="2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l-GR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</a:rPr>
                  <a:t>.</a:t>
                </a:r>
                <a:r>
                  <a:rPr lang="fi-FI" sz="2000" dirty="0" smtClean="0"/>
                  <a:t> </a:t>
                </a:r>
              </a:p>
              <a:p>
                <a:pPr marL="0" lvl="0" indent="0">
                  <a:buNone/>
                </a:pPr>
                <a:endParaRPr lang="fi-FI" sz="2000" dirty="0"/>
              </a:p>
              <a:p>
                <a:pPr marL="0" indent="0">
                  <a:buNone/>
                </a:pPr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3192" y="1995488"/>
                <a:ext cx="11638808" cy="5321940"/>
              </a:xfrm>
              <a:blipFill rotWithShape="0">
                <a:blip r:embed="rId2"/>
                <a:stretch>
                  <a:fillRect l="-471" t="-1145" r="-5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65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jar: </a:t>
            </a:r>
            <a:r>
              <a:rPr lang="fi-FI" sz="3600" dirty="0" err="1">
                <a:solidFill>
                  <a:prstClr val="black"/>
                </a:solidFill>
              </a:rPr>
              <a:t>existence</a:t>
            </a:r>
            <a:r>
              <a:rPr lang="fi-FI" sz="3600" dirty="0">
                <a:solidFill>
                  <a:prstClr val="black"/>
                </a:solidFill>
              </a:rPr>
              <a:t> of parameter?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fi-FI" sz="2000" dirty="0">
                    <a:solidFill>
                      <a:srgbClr val="0070C0"/>
                    </a:solidFill>
                  </a:rPr>
                  <a:t>Notes</a:t>
                </a:r>
                <a:r>
                  <a:rPr lang="fi-FI" sz="2000" dirty="0">
                    <a:solidFill>
                      <a:prstClr val="black"/>
                    </a:solidFill>
                  </a:rPr>
                  <a:t>: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This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same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’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Bernoulli</a:t>
                </a:r>
                <a:r>
                  <a:rPr lang="fi-FI" sz="2000" dirty="0">
                    <a:solidFill>
                      <a:prstClr val="black"/>
                    </a:solidFill>
                  </a:rPr>
                  <a:t>’-model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was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used</a:t>
                </a:r>
                <a:r>
                  <a:rPr lang="fi-FI" sz="2000" dirty="0">
                    <a:solidFill>
                      <a:prstClr val="black"/>
                    </a:solidFill>
                  </a:rPr>
                  <a:t> in Juha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Karvanen’s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lecture</a:t>
                </a:r>
                <a:r>
                  <a:rPr lang="fi-FI" sz="2000" dirty="0">
                    <a:solidFill>
                      <a:prstClr val="black"/>
                    </a:solidFill>
                  </a:rPr>
                  <a:t> for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describing</a:t>
                </a:r>
                <a:r>
                  <a:rPr lang="fi-FI" sz="2000" dirty="0">
                    <a:solidFill>
                      <a:prstClr val="black"/>
                    </a:solidFill>
                  </a:rPr>
                  <a:t> the proportion of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drivers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passing</a:t>
                </a:r>
                <a:r>
                  <a:rPr lang="fi-FI" sz="2000" dirty="0">
                    <a:solidFill>
                      <a:prstClr val="black"/>
                    </a:solidFill>
                  </a:rPr>
                  <a:t> the Linnanmaantie and Alakyläntie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road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crossing</a:t>
                </a:r>
                <a:r>
                  <a:rPr lang="fi-FI" sz="2000" dirty="0">
                    <a:solidFill>
                      <a:prstClr val="black"/>
                    </a:solidFill>
                  </a:rPr>
                  <a:t> and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speaking</a:t>
                </a:r>
                <a:r>
                  <a:rPr lang="fi-FI" sz="2000" dirty="0">
                    <a:solidFill>
                      <a:prstClr val="black"/>
                    </a:solidFill>
                  </a:rPr>
                  <a:t> to mobile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phone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without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handsfree</a:t>
                </a:r>
                <a:r>
                  <a:rPr lang="fi-FI" sz="2000" dirty="0">
                    <a:solidFill>
                      <a:prstClr val="black"/>
                    </a:solidFill>
                  </a:rPr>
                  <a:t>. 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-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Any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comments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on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this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…?</a:t>
                </a:r>
                <a:endParaRPr lang="fi-FI" sz="20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fi-FI" sz="2000" dirty="0">
                    <a:solidFill>
                      <a:prstClr val="black"/>
                    </a:solidFill>
                  </a:rPr>
                  <a:t>  </a:t>
                </a:r>
              </a:p>
              <a:p>
                <a:pPr lvl="0"/>
                <a:r>
                  <a:rPr lang="fi-FI" sz="2000" dirty="0">
                    <a:solidFill>
                      <a:prstClr val="black"/>
                    </a:solidFill>
                  </a:rPr>
                  <a:t> The main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drawbacks</a:t>
                </a:r>
                <a:r>
                  <a:rPr lang="fi-FI" sz="2000" dirty="0">
                    <a:solidFill>
                      <a:prstClr val="black"/>
                    </a:solidFill>
                  </a:rPr>
                  <a:t> of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this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approach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are</a:t>
                </a:r>
                <a:r>
                  <a:rPr lang="fi-FI" sz="2000" dirty="0">
                    <a:solidFill>
                      <a:prstClr val="black"/>
                    </a:solidFill>
                  </a:rPr>
                  <a:t> that,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first</a:t>
                </a:r>
                <a:r>
                  <a:rPr lang="fi-FI" sz="2000" dirty="0">
                    <a:solidFill>
                      <a:prstClr val="black"/>
                    </a:solidFill>
                  </a:rPr>
                  <a:t>,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there</a:t>
                </a:r>
                <a:r>
                  <a:rPr lang="fi-FI" sz="2000" dirty="0">
                    <a:solidFill>
                      <a:prstClr val="black"/>
                    </a:solidFill>
                  </a:rPr>
                  <a:t> is no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mathematical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or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other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convincing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substantive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argument</a:t>
                </a:r>
                <a:r>
                  <a:rPr lang="fi-FI" sz="2000" dirty="0">
                    <a:solidFill>
                      <a:prstClr val="black"/>
                    </a:solidFill>
                  </a:rPr>
                  <a:t> that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would</a:t>
                </a:r>
                <a:r>
                  <a:rPr lang="fi-FI" sz="2000" dirty="0">
                    <a:solidFill>
                      <a:prstClr val="black"/>
                    </a:solidFill>
                  </a:rPr>
                  <a:t> show the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existence</a:t>
                </a:r>
                <a:r>
                  <a:rPr lang="fi-FI" sz="2000" dirty="0">
                    <a:solidFill>
                      <a:prstClr val="black"/>
                    </a:solidFill>
                  </a:rPr>
                  <a:t> of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such</a:t>
                </a:r>
                <a:r>
                  <a:rPr lang="fi-FI" sz="2000" dirty="0">
                    <a:solidFill>
                      <a:prstClr val="black"/>
                    </a:solidFill>
                  </a:rPr>
                  <a:t> a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required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physica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l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or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limiting</a:t>
                </a:r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value</a:t>
                </a:r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>
                    <a:solidFill>
                      <a:prstClr val="black"/>
                    </a:solidFill>
                  </a:rPr>
                  <a:t>parameter, and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second</a:t>
                </a:r>
                <a:r>
                  <a:rPr lang="fi-FI" sz="2000" dirty="0">
                    <a:solidFill>
                      <a:prstClr val="black"/>
                    </a:solidFill>
                  </a:rPr>
                  <a:t>, that the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consequent</a:t>
                </a:r>
                <a:r>
                  <a:rPr lang="fi-FI" sz="2000" dirty="0">
                    <a:solidFill>
                      <a:prstClr val="black"/>
                    </a:solidFill>
                  </a:rPr>
                  <a:t> model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does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not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lend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itself</a:t>
                </a:r>
                <a:r>
                  <a:rPr lang="fi-FI" sz="2000" dirty="0">
                    <a:solidFill>
                      <a:prstClr val="black"/>
                    </a:solidFill>
                  </a:rPr>
                  <a:t> to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ways</a:t>
                </a:r>
                <a:r>
                  <a:rPr lang="fi-FI" sz="2000" dirty="0">
                    <a:solidFill>
                      <a:prstClr val="black"/>
                    </a:solidFill>
                  </a:rPr>
                  <a:t> of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quantifying</a:t>
                </a:r>
                <a:r>
                  <a:rPr lang="fi-FI" sz="2000" dirty="0">
                    <a:solidFill>
                      <a:prstClr val="black"/>
                    </a:solidFill>
                  </a:rPr>
                  <a:t> the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uncertainties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relating</a:t>
                </a:r>
                <a:r>
                  <a:rPr lang="fi-FI" sz="2000" dirty="0">
                    <a:solidFill>
                      <a:prstClr val="black"/>
                    </a:solidFill>
                  </a:rPr>
                  <a:t> to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different</a:t>
                </a:r>
                <a:r>
                  <a:rPr lang="fi-FI" sz="2000" dirty="0">
                    <a:solidFill>
                      <a:prstClr val="black"/>
                    </a:solidFill>
                  </a:rPr>
                  <a:t> values of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. </a:t>
                </a:r>
                <a:endParaRPr lang="fi-FI" sz="2000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fi-FI" sz="2000" dirty="0" smtClean="0">
                    <a:solidFill>
                      <a:prstClr val="black"/>
                    </a:solidFill>
                  </a:rPr>
                  <a:t>           </a:t>
                </a:r>
                <a:endParaRPr lang="fi-FI" sz="2000" dirty="0">
                  <a:solidFill>
                    <a:prstClr val="black"/>
                  </a:solidFill>
                </a:endParaRPr>
              </a:p>
              <a:p>
                <a:r>
                  <a:rPr lang="fi-FI" sz="2000" dirty="0" smtClean="0"/>
                  <a:t>In </a:t>
                </a:r>
                <a:r>
                  <a:rPr lang="fi-FI" sz="2000" dirty="0" err="1" smtClean="0"/>
                  <a:t>concrete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terms</a:t>
                </a:r>
                <a:r>
                  <a:rPr lang="fi-FI" sz="2000" dirty="0" smtClean="0"/>
                  <a:t>, </a:t>
                </a:r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last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argument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says</a:t>
                </a:r>
                <a:r>
                  <a:rPr lang="fi-FI" sz="2000" dirty="0" smtClean="0"/>
                  <a:t> that, </a:t>
                </a:r>
                <a:r>
                  <a:rPr lang="fi-FI" sz="2000" dirty="0" err="1" smtClean="0"/>
                  <a:t>within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modeling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frameworks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based</a:t>
                </a:r>
                <a:r>
                  <a:rPr lang="fi-FI" sz="2000" dirty="0" smtClean="0"/>
                  <a:t> on (a) </a:t>
                </a:r>
                <a:r>
                  <a:rPr lang="fi-FI" sz="2000" dirty="0" err="1" smtClean="0"/>
                  <a:t>or</a:t>
                </a:r>
                <a:r>
                  <a:rPr lang="fi-FI" sz="2000" dirty="0" smtClean="0"/>
                  <a:t> (b), we </a:t>
                </a:r>
                <a:r>
                  <a:rPr lang="fi-FI" sz="2000" dirty="0" err="1" smtClean="0"/>
                  <a:t>cannot</a:t>
                </a:r>
                <a:r>
                  <a:rPr lang="fi-FI" sz="2000" dirty="0" smtClean="0"/>
                  <a:t>, for </a:t>
                </a:r>
                <a:r>
                  <a:rPr lang="fi-FI" sz="2000" dirty="0" err="1" smtClean="0"/>
                  <a:t>example</a:t>
                </a:r>
                <a:r>
                  <a:rPr lang="fi-FI" sz="2000" dirty="0" smtClean="0"/>
                  <a:t>, </a:t>
                </a:r>
                <a:r>
                  <a:rPr lang="fi-FI" sz="2000" dirty="0" err="1" smtClean="0"/>
                  <a:t>talk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about</a:t>
                </a:r>
                <a:r>
                  <a:rPr lang="fi-FI" sz="2000" dirty="0" smtClean="0"/>
                  <a:t> ’the probability that 0.4 &lt; </a:t>
                </a:r>
                <a:r>
                  <a:rPr lang="el-GR" sz="1900" i="1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θ</a:t>
                </a:r>
                <a:r>
                  <a:rPr lang="fi-FI" sz="2000" dirty="0" smtClean="0"/>
                  <a:t> &lt; 0.6’ (cf. </a:t>
                </a:r>
                <a:r>
                  <a:rPr lang="fi-FI" sz="2000" dirty="0" err="1" smtClean="0"/>
                  <a:t>Cowan’s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Lecture</a:t>
                </a:r>
                <a:r>
                  <a:rPr lang="fi-FI" sz="2000" dirty="0" smtClean="0"/>
                  <a:t> 1, </a:t>
                </a:r>
                <a:r>
                  <a:rPr lang="fi-FI" sz="2000" dirty="0" err="1" smtClean="0"/>
                  <a:t>slide</a:t>
                </a:r>
                <a:r>
                  <a:rPr lang="fi-FI" sz="2000" dirty="0" smtClean="0"/>
                  <a:t> 13). </a:t>
                </a:r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 is </a:t>
                </a:r>
                <a:r>
                  <a:rPr lang="fi-FI" sz="2000" dirty="0" err="1" smtClean="0"/>
                  <a:t>because</a:t>
                </a:r>
                <a:r>
                  <a:rPr lang="fi-FI" sz="2000" dirty="0" smtClean="0"/>
                  <a:t> the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fi-FI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i-FI" sz="2000" dirty="0" smtClean="0"/>
                  <a:t> 0 &lt; </a:t>
                </a:r>
                <a:r>
                  <a:rPr lang="el-GR" sz="1900" i="1" dirty="0" smtClean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θ</a:t>
                </a:r>
                <a:r>
                  <a:rPr lang="fi-FI" sz="1900" i="1" dirty="0" smtClean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&lt; 1,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describes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only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the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potential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behaviour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of data for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given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parameter values,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not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how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likely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certain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parameter values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might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be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.</a:t>
                </a:r>
              </a:p>
              <a:p>
                <a:endParaRPr lang="fi-FI" sz="20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  <a:p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 r="-81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23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jar: </a:t>
            </a:r>
            <a:r>
              <a:rPr lang="fi-FI" sz="3600" dirty="0" err="1" smtClean="0">
                <a:solidFill>
                  <a:prstClr val="black"/>
                </a:solidFill>
              </a:rPr>
              <a:t>frequentist</a:t>
            </a:r>
            <a:r>
              <a:rPr lang="fi-FI" sz="3600" dirty="0" smtClean="0">
                <a:solidFill>
                  <a:prstClr val="black"/>
                </a:solidFill>
              </a:rPr>
              <a:t> </a:t>
            </a:r>
            <a:r>
              <a:rPr lang="fi-FI" sz="3600" dirty="0" err="1" smtClean="0">
                <a:solidFill>
                  <a:prstClr val="black"/>
                </a:solidFill>
              </a:rPr>
              <a:t>considerations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Before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</a:rPr>
                  <a:t>describing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the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</a:rPr>
                  <a:t>Bayesian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  <a:latin typeface="Calibri" panose="020F0502020204030204" pitchFamily="34" charset="0"/>
                  </a:rPr>
                  <a:t>solution</a:t>
                </a:r>
                <a:r>
                  <a:rPr lang="fi-FI" sz="19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to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these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criticisms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let’s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briefly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recall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the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common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practices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when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the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frequentist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paradigm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is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adopted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.</a:t>
                </a:r>
              </a:p>
              <a:p>
                <a:pPr lvl="0"/>
                <a:endParaRPr lang="fi-FI" sz="19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  <a:p>
                <a:pPr lvl="0"/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As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described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in the ’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balls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in a box’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example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, for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finding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a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good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candidate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value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for the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unknown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parameter </a:t>
                </a:r>
                <a:r>
                  <a:rPr lang="el-GR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fi-FI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one  is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typically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led to 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consider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the ML-</a:t>
                </a:r>
                <a:r>
                  <a:rPr lang="fi-FI" sz="19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estimator</a:t>
                </a:r>
                <a:r>
                  <a:rPr lang="fi-FI" sz="19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, and the corresponding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point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estimate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</a:rPr>
                  <a:t> evaluated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from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observed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data. </a:t>
                </a:r>
              </a:p>
              <a:p>
                <a:pPr lvl="0"/>
                <a:r>
                  <a:rPr lang="fi-FI" sz="2000" dirty="0" smtClean="0">
                    <a:solidFill>
                      <a:prstClr val="black"/>
                    </a:solidFill>
                  </a:rPr>
                  <a:t>While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</a:rPr>
                  <a:t>, as a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fixed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number,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cannot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assigned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a probability in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frequentist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paradigm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, one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can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turn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question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around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and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ask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:  If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experiment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were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repeated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and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true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value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of the parameter </a:t>
                </a:r>
                <a:r>
                  <a:rPr lang="el-GR" sz="20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θ </a:t>
                </a:r>
                <a:r>
                  <a:rPr lang="fi-FI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were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some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particular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</a:rPr>
                  <a:t>,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how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surprising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,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or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likely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,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would</a:t>
                </a:r>
                <a:r>
                  <a:rPr lang="fi-FI" sz="2000" dirty="0">
                    <a:solidFill>
                      <a:prstClr val="black"/>
                    </a:solidFill>
                  </a:rPr>
                  <a:t> it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be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that we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would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find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a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value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i-FI" dirty="0" smtClean="0"/>
                  <a:t> </a:t>
                </a:r>
                <a:r>
                  <a:rPr lang="fi-FI" sz="2000" dirty="0" smtClean="0"/>
                  <a:t>similar to the </a:t>
                </a:r>
                <a:r>
                  <a:rPr lang="fi-FI" sz="2000" dirty="0" err="1" smtClean="0"/>
                  <a:t>point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estimate</a:t>
                </a:r>
                <a:r>
                  <a:rPr lang="fi-FI" sz="2000" dirty="0" smtClean="0"/>
                  <a:t> we just </a:t>
                </a:r>
                <a:r>
                  <a:rPr lang="fi-FI" sz="2000" dirty="0" err="1" smtClean="0"/>
                  <a:t>found</a:t>
                </a:r>
                <a:r>
                  <a:rPr lang="fi-FI" sz="2000" dirty="0" smtClean="0"/>
                  <a:t>?</a:t>
                </a:r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 r="-40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56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93873"/>
            <a:ext cx="10515600" cy="1325563"/>
          </a:xfrm>
        </p:spPr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jar: </a:t>
            </a:r>
            <a:r>
              <a:rPr lang="fi-FI" sz="3600" dirty="0" err="1">
                <a:solidFill>
                  <a:prstClr val="black"/>
                </a:solidFill>
              </a:rPr>
              <a:t>frequentist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considerations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By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replacing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the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word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’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similar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’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here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by ’at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least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as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far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from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’ ,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this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quantity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is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calledd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the </a:t>
                </a:r>
                <a:r>
                  <a:rPr lang="fi-FI" sz="2000" dirty="0">
                    <a:solidFill>
                      <a:srgbClr val="0070C0"/>
                    </a:solidFill>
                  </a:rPr>
                  <a:t>p-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value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.</a:t>
                </a:r>
              </a:p>
              <a:p>
                <a:pPr lvl="0"/>
                <a:endParaRPr lang="fi-FI" sz="2000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  <a:p>
                <a:pPr lvl="0"/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Small p-values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are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commonly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thought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to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invalidate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(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justify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’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rejection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’) 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a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hypotesis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H: </a:t>
                </a:r>
                <a:r>
                  <a:rPr lang="el-GR" sz="2000" i="1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θ 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. </a:t>
                </a:r>
                <a:endParaRPr lang="fi-FI" sz="20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  <a:p>
                <a:pPr lvl="0"/>
                <a:endParaRPr lang="fi-FI" sz="2000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  <a:p>
                <a:pPr lvl="0"/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As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emphasized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elsewhere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in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this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course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(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but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not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in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all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statistical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literature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), </a:t>
                </a:r>
                <a:r>
                  <a:rPr lang="fi-FI" sz="2000" dirty="0">
                    <a:solidFill>
                      <a:srgbClr val="FF0000"/>
                    </a:solidFill>
                  </a:rPr>
                  <a:t>a p-</a:t>
                </a:r>
                <a:r>
                  <a:rPr lang="fi-FI" sz="2000" dirty="0" err="1">
                    <a:solidFill>
                      <a:srgbClr val="FF0000"/>
                    </a:solidFill>
                  </a:rPr>
                  <a:t>value</a:t>
                </a:r>
                <a:r>
                  <a:rPr lang="fi-FI" sz="2000" dirty="0">
                    <a:solidFill>
                      <a:srgbClr val="FF0000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FF0000"/>
                    </a:solidFill>
                  </a:rPr>
                  <a:t>cannot</a:t>
                </a:r>
                <a:r>
                  <a:rPr lang="fi-FI" sz="2000" dirty="0">
                    <a:solidFill>
                      <a:srgbClr val="FF0000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FF0000"/>
                    </a:solidFill>
                  </a:rPr>
                  <a:t>be</a:t>
                </a:r>
                <a:r>
                  <a:rPr lang="fi-FI" sz="2000" dirty="0">
                    <a:solidFill>
                      <a:srgbClr val="FF0000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FF0000"/>
                    </a:solidFill>
                  </a:rPr>
                  <a:t>interpreted</a:t>
                </a:r>
                <a:r>
                  <a:rPr lang="fi-FI" sz="2000" dirty="0">
                    <a:solidFill>
                      <a:srgbClr val="FF0000"/>
                    </a:solidFill>
                  </a:rPr>
                  <a:t> as ’the probability of H, </a:t>
                </a:r>
                <a:r>
                  <a:rPr lang="fi-FI" sz="2000" dirty="0" err="1">
                    <a:solidFill>
                      <a:srgbClr val="FF0000"/>
                    </a:solidFill>
                  </a:rPr>
                  <a:t>given</a:t>
                </a:r>
                <a:r>
                  <a:rPr lang="fi-FI" sz="2000" dirty="0">
                    <a:solidFill>
                      <a:srgbClr val="FF0000"/>
                    </a:solidFill>
                  </a:rPr>
                  <a:t> the data</a:t>
                </a:r>
                <a:r>
                  <a:rPr lang="fi-FI" sz="2000" dirty="0" smtClean="0">
                    <a:solidFill>
                      <a:srgbClr val="FF0000"/>
                    </a:solidFill>
                  </a:rPr>
                  <a:t>’!</a:t>
                </a:r>
                <a:endParaRPr lang="fi-FI" sz="2000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  <a:p>
                <a:pPr lvl="0"/>
                <a:endParaRPr lang="fi-FI" sz="2000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  <a:p>
                <a:pPr marL="0" lvl="0" indent="0">
                  <a:buNone/>
                </a:pPr>
                <a:endParaRPr lang="fi-FI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96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jar: </a:t>
            </a:r>
            <a:r>
              <a:rPr lang="fi-FI" sz="3600" dirty="0" err="1">
                <a:solidFill>
                  <a:prstClr val="black"/>
                </a:solidFill>
              </a:rPr>
              <a:t>frequentist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considerations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Another idea is to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find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a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suitable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tolerance</a:t>
                </a:r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interval</a:t>
                </a:r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around</a:t>
                </a:r>
                <a:r>
                  <a:rPr lang="fi-FI" sz="2000" dirty="0">
                    <a:solidFill>
                      <a:srgbClr val="0070C0"/>
                    </a:solidFill>
                  </a:rPr>
                  <a:t> the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point</a:t>
                </a:r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estmate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, in the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hope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that 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– 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in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some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suitable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sense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– 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one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could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be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’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confident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’ that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this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interval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would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contain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the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unknown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true</a:t>
                </a:r>
                <a:r>
                  <a:rPr lang="fi-FI" sz="200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value</a:t>
                </a:r>
                <a:r>
                  <a:rPr lang="fi-FI" sz="2000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of the parameter </a:t>
                </a:r>
                <a:r>
                  <a:rPr lang="el-GR" sz="2000" i="1" dirty="0" smtClean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θ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.</a:t>
                </a:r>
                <a:endParaRPr lang="fi-FI" sz="20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  <a:p>
                <a:pPr lvl="0"/>
                <a:endParaRPr lang="fi-FI" sz="20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  <a:p>
                <a:pPr lvl="0"/>
                <a:r>
                  <a:rPr lang="fi-FI" sz="20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  <a:latin typeface="Calibri" panose="020F0502020204030204" pitchFamily="34" charset="0"/>
                  </a:rPr>
                  <a:t>Stated</a:t>
                </a:r>
                <a:r>
                  <a:rPr lang="fi-FI" sz="20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  <a:latin typeface="Calibri" panose="020F0502020204030204" pitchFamily="34" charset="0"/>
                  </a:rPr>
                  <a:t>briefly</a:t>
                </a:r>
                <a:r>
                  <a:rPr lang="fi-FI" sz="20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the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common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  <a:latin typeface="Calibri" panose="020F0502020204030204" pitchFamily="34" charset="0"/>
                  </a:rPr>
                  <a:t>recipe</a:t>
                </a:r>
                <a:r>
                  <a:rPr lang="fi-FI" sz="20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for </a:t>
                </a:r>
                <a:r>
                  <a:rPr lang="fi-FI" sz="2000" dirty="0" err="1">
                    <a:solidFill>
                      <a:prstClr val="black"/>
                    </a:solidFill>
                    <a:latin typeface="Calibri" panose="020F0502020204030204" pitchFamily="34" charset="0"/>
                  </a:rPr>
                  <a:t>this</a:t>
                </a:r>
                <a:r>
                  <a:rPr lang="fi-FI" sz="20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is to </a:t>
                </a:r>
                <a:r>
                  <a:rPr lang="fi-FI" sz="2000" dirty="0" err="1">
                    <a:solidFill>
                      <a:prstClr val="black"/>
                    </a:solidFill>
                    <a:latin typeface="Calibri" panose="020F0502020204030204" pitchFamily="34" charset="0"/>
                  </a:rPr>
                  <a:t>include</a:t>
                </a:r>
                <a:r>
                  <a:rPr lang="fi-FI" sz="20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in </a:t>
                </a:r>
                <a:r>
                  <a:rPr lang="fi-FI" sz="2000" dirty="0" err="1">
                    <a:solidFill>
                      <a:prstClr val="black"/>
                    </a:solidFill>
                    <a:latin typeface="Calibri" panose="020F0502020204030204" pitchFamily="34" charset="0"/>
                  </a:rPr>
                  <a:t>such</a:t>
                </a:r>
                <a:r>
                  <a:rPr lang="fi-FI" sz="20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a </a:t>
                </a:r>
                <a:r>
                  <a:rPr lang="fi-FI" sz="2000" dirty="0" err="1">
                    <a:solidFill>
                      <a:srgbClr val="0070C0"/>
                    </a:solidFill>
                    <a:latin typeface="Calibri" panose="020F0502020204030204" pitchFamily="34" charset="0"/>
                  </a:rPr>
                  <a:t>confidence</a:t>
                </a:r>
                <a:r>
                  <a:rPr lang="fi-FI" sz="20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interval</a:t>
                </a:r>
                <a:r>
                  <a:rPr lang="fi-FI" sz="2000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fi-FI" sz="20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of a </a:t>
                </a:r>
                <a:r>
                  <a:rPr lang="fi-FI" sz="2000" dirty="0" err="1">
                    <a:solidFill>
                      <a:srgbClr val="0070C0"/>
                    </a:solidFill>
                    <a:latin typeface="Calibri" panose="020F0502020204030204" pitchFamily="34" charset="0"/>
                  </a:rPr>
                  <a:t>given</a:t>
                </a:r>
                <a:r>
                  <a:rPr lang="fi-FI" sz="20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 err="1">
                    <a:solidFill>
                      <a:srgbClr val="0070C0"/>
                    </a:solidFill>
                    <a:latin typeface="Calibri" panose="020F0502020204030204" pitchFamily="34" charset="0"/>
                  </a:rPr>
                  <a:t>confidence</a:t>
                </a:r>
                <a:r>
                  <a:rPr lang="fi-FI" sz="20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 level 1- </a:t>
                </a:r>
                <a:r>
                  <a:rPr lang="el-GR" sz="20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fi-FI" sz="20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fi-FI" sz="2000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anose="020F0502020204030204" pitchFamily="34" charset="0"/>
                  </a:rPr>
                  <a:t>those</a:t>
                </a:r>
                <a:r>
                  <a:rPr lang="fi-FI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anose="020F0502020204030204" pitchFamily="34" charset="0"/>
                  </a:rPr>
                  <a:t> parameter values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i-FI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anose="020F0502020204030204" pitchFamily="34" charset="0"/>
                  </a:rPr>
                  <a:t>, which </a:t>
                </a:r>
                <a:r>
                  <a:rPr lang="fi-FI" sz="20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anose="020F0502020204030204" pitchFamily="34" charset="0"/>
                  </a:rPr>
                  <a:t>would</a:t>
                </a:r>
                <a:r>
                  <a:rPr lang="fi-FI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anose="020F0502020204030204" pitchFamily="34" charset="0"/>
                  </a:rPr>
                  <a:t>not</a:t>
                </a:r>
                <a:r>
                  <a:rPr lang="fi-FI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anose="020F0502020204030204" pitchFamily="34" charset="0"/>
                  </a:rPr>
                  <a:t>be</a:t>
                </a:r>
                <a:r>
                  <a:rPr lang="fi-FI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anose="020F0502020204030204" pitchFamily="34" charset="0"/>
                  </a:rPr>
                  <a:t>rejected</a:t>
                </a:r>
                <a:r>
                  <a:rPr lang="fi-FI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libri" panose="020F0502020204030204" pitchFamily="34" charset="0"/>
                  </a:rPr>
                  <a:t> in a corresponding </a:t>
                </a:r>
                <a:r>
                  <a:rPr lang="fi-FI" sz="2000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l-GR" sz="20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fi-FI" sz="2000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fi-FI" sz="2000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level </a:t>
                </a:r>
                <a:r>
                  <a:rPr lang="fi-FI" sz="2000" dirty="0" err="1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test</a:t>
                </a:r>
                <a:r>
                  <a:rPr lang="fi-FI" sz="2000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of the hypothesis </a:t>
                </a:r>
                <a:r>
                  <a:rPr lang="fi-FI" sz="2000" dirty="0">
                    <a:solidFill>
                      <a:srgbClr val="0070C0"/>
                    </a:solidFill>
                  </a:rPr>
                  <a:t>H: </a:t>
                </a:r>
                <a:r>
                  <a:rPr lang="el-GR" sz="2000" i="1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θ </a:t>
                </a:r>
                <a:r>
                  <a:rPr lang="fi-FI" sz="2000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fi-FI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i-FI" sz="2000" dirty="0">
                    <a:solidFill>
                      <a:srgbClr val="0070C0"/>
                    </a:solidFill>
                  </a:rPr>
                  <a:t>. </a:t>
                </a:r>
                <a:endParaRPr lang="fi-FI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lvl="0"/>
                <a:endParaRPr lang="fi-FI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lvl="0"/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Again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it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should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be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clear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that the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frequentist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definition of a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statistical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model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does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not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permit us to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associate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any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probabilities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with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such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an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interval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when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it is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determined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from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data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already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observed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!</a:t>
                </a:r>
                <a:endParaRPr lang="fi-FI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lvl="0"/>
                <a:endParaRPr lang="fi-FI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 r="-92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0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jar: </a:t>
            </a:r>
            <a:r>
              <a:rPr lang="fi-FI" sz="3600" dirty="0" err="1" smtClean="0">
                <a:solidFill>
                  <a:prstClr val="black"/>
                </a:solidFill>
              </a:rPr>
              <a:t>Bayesian</a:t>
            </a:r>
            <a:r>
              <a:rPr lang="fi-FI" sz="3600" dirty="0" smtClean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considerations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51338"/>
          </a:xfrm>
        </p:spPr>
        <p:txBody>
          <a:bodyPr>
            <a:normAutofit/>
          </a:bodyPr>
          <a:lstStyle/>
          <a:p>
            <a:r>
              <a:rPr lang="fi-FI" sz="2000" dirty="0" smtClean="0"/>
              <a:t>In the </a:t>
            </a:r>
            <a:r>
              <a:rPr lang="fi-FI" sz="2000" dirty="0" err="1" smtClean="0"/>
              <a:t>Bayesian</a:t>
            </a:r>
            <a:r>
              <a:rPr lang="fi-FI" sz="2000" dirty="0" smtClean="0"/>
              <a:t> </a:t>
            </a:r>
            <a:r>
              <a:rPr lang="fi-FI" sz="2000" dirty="0" err="1" smtClean="0"/>
              <a:t>approach</a:t>
            </a:r>
            <a:r>
              <a:rPr lang="fi-FI" sz="2000" dirty="0" smtClean="0"/>
              <a:t> to </a:t>
            </a:r>
            <a:r>
              <a:rPr lang="fi-FI" sz="2000" dirty="0" err="1" smtClean="0"/>
              <a:t>statistical</a:t>
            </a:r>
            <a:r>
              <a:rPr lang="fi-FI" sz="2000" dirty="0" smtClean="0"/>
              <a:t> </a:t>
            </a:r>
            <a:r>
              <a:rPr lang="fi-FI" sz="2000" dirty="0" err="1" smtClean="0"/>
              <a:t>mdoeling</a:t>
            </a:r>
            <a:r>
              <a:rPr lang="fi-FI" sz="2000" dirty="0" smtClean="0"/>
              <a:t> and </a:t>
            </a:r>
            <a:r>
              <a:rPr lang="fi-FI" sz="2000" dirty="0" err="1" smtClean="0"/>
              <a:t>inference</a:t>
            </a:r>
            <a:r>
              <a:rPr lang="fi-FI" sz="2000" dirty="0" smtClean="0"/>
              <a:t>, probability is a </a:t>
            </a:r>
            <a:r>
              <a:rPr lang="fi-FI" sz="2000" dirty="0" err="1" smtClean="0"/>
              <a:t>quantitative</a:t>
            </a:r>
            <a:r>
              <a:rPr lang="fi-FI" sz="2000" dirty="0" smtClean="0"/>
              <a:t> </a:t>
            </a:r>
            <a:r>
              <a:rPr lang="fi-FI" sz="2000" dirty="0" err="1" smtClean="0"/>
              <a:t>expression</a:t>
            </a:r>
            <a:r>
              <a:rPr lang="fi-FI" sz="2000" dirty="0" smtClean="0"/>
              <a:t> of a </a:t>
            </a:r>
            <a:r>
              <a:rPr lang="fi-FI" sz="2000" dirty="0" err="1" smtClean="0"/>
              <a:t>person’s</a:t>
            </a:r>
            <a:r>
              <a:rPr lang="fi-FI" sz="2000" dirty="0" smtClean="0"/>
              <a:t> (for </a:t>
            </a:r>
            <a:r>
              <a:rPr lang="fi-FI" sz="2000" dirty="0" err="1" smtClean="0"/>
              <a:t>example</a:t>
            </a:r>
            <a:r>
              <a:rPr lang="fi-FI" sz="2000" dirty="0" smtClean="0"/>
              <a:t>, my) </a:t>
            </a:r>
            <a:r>
              <a:rPr lang="fi-FI" sz="2000" dirty="0" err="1" smtClean="0"/>
              <a:t>uncertainty</a:t>
            </a:r>
            <a:r>
              <a:rPr lang="fi-FI" sz="2000" dirty="0" smtClean="0"/>
              <a:t>.</a:t>
            </a:r>
          </a:p>
          <a:p>
            <a:endParaRPr lang="fi-FI" sz="2000" dirty="0"/>
          </a:p>
          <a:p>
            <a:r>
              <a:rPr lang="fi-FI" sz="2000" dirty="0" smtClean="0"/>
              <a:t>As </a:t>
            </a:r>
            <a:r>
              <a:rPr lang="fi-FI" sz="2000" dirty="0" err="1" smtClean="0"/>
              <a:t>noted</a:t>
            </a:r>
            <a:r>
              <a:rPr lang="fi-FI" sz="2000" dirty="0" smtClean="0"/>
              <a:t> </a:t>
            </a:r>
            <a:r>
              <a:rPr lang="fi-FI" sz="2000" dirty="0" err="1" smtClean="0"/>
              <a:t>before</a:t>
            </a:r>
            <a:r>
              <a:rPr lang="fi-FI" sz="2000" dirty="0" smtClean="0"/>
              <a:t>, in </a:t>
            </a:r>
            <a:r>
              <a:rPr lang="fi-FI" sz="2000" dirty="0" err="1" smtClean="0"/>
              <a:t>experiments</a:t>
            </a:r>
            <a:r>
              <a:rPr lang="fi-FI" sz="2000" dirty="0" smtClean="0"/>
              <a:t> </a:t>
            </a:r>
            <a:r>
              <a:rPr lang="fi-FI" sz="2000" dirty="0" err="1" smtClean="0"/>
              <a:t>such</a:t>
            </a:r>
            <a:r>
              <a:rPr lang="fi-FI" sz="2000" dirty="0" smtClean="0"/>
              <a:t> as the ’</a:t>
            </a:r>
            <a:r>
              <a:rPr lang="fi-FI" sz="2000" dirty="0" err="1" smtClean="0"/>
              <a:t>drawing</a:t>
            </a:r>
            <a:r>
              <a:rPr lang="fi-FI" sz="2000" dirty="0" smtClean="0"/>
              <a:t> </a:t>
            </a:r>
            <a:r>
              <a:rPr lang="fi-FI" sz="2000" dirty="0" err="1" smtClean="0"/>
              <a:t>pin</a:t>
            </a:r>
            <a:r>
              <a:rPr lang="fi-FI" sz="2000" dirty="0" smtClean="0"/>
              <a:t> in a </a:t>
            </a:r>
            <a:r>
              <a:rPr lang="fi-FI" sz="2000" dirty="0" err="1" smtClean="0"/>
              <a:t>glass</a:t>
            </a:r>
            <a:r>
              <a:rPr lang="fi-FI" sz="2000" dirty="0" smtClean="0"/>
              <a:t> jar’, </a:t>
            </a:r>
            <a:r>
              <a:rPr lang="fi-FI" sz="2000" dirty="0" err="1" smtClean="0"/>
              <a:t>there</a:t>
            </a:r>
            <a:r>
              <a:rPr lang="fi-FI" sz="2000" dirty="0" smtClean="0"/>
              <a:t> is no </a:t>
            </a:r>
            <a:r>
              <a:rPr lang="fi-FI" sz="2000" dirty="0" err="1" smtClean="0"/>
              <a:t>readily</a:t>
            </a:r>
            <a:r>
              <a:rPr lang="fi-FI" sz="2000" dirty="0" smtClean="0"/>
              <a:t> </a:t>
            </a:r>
            <a:r>
              <a:rPr lang="fi-FI" sz="2000" dirty="0" err="1" smtClean="0"/>
              <a:t>available</a:t>
            </a:r>
            <a:r>
              <a:rPr lang="fi-FI" sz="2000" dirty="0" smtClean="0"/>
              <a:t> </a:t>
            </a:r>
            <a:r>
              <a:rPr lang="fi-FI" sz="2000" dirty="0" err="1" smtClean="0">
                <a:solidFill>
                  <a:srgbClr val="0070C0"/>
                </a:solidFill>
              </a:rPr>
              <a:t>physical</a:t>
            </a:r>
            <a:r>
              <a:rPr lang="fi-FI" sz="2000" dirty="0" smtClean="0">
                <a:solidFill>
                  <a:srgbClr val="0070C0"/>
                </a:solidFill>
              </a:rPr>
              <a:t> parameter </a:t>
            </a:r>
            <a:r>
              <a:rPr lang="fi-FI" sz="2000" dirty="0" smtClean="0"/>
              <a:t>that </a:t>
            </a:r>
            <a:r>
              <a:rPr lang="fi-FI" sz="2000" dirty="0" err="1" smtClean="0"/>
              <a:t>could</a:t>
            </a:r>
            <a:r>
              <a:rPr lang="fi-FI" sz="2000" dirty="0" smtClean="0"/>
              <a:t> </a:t>
            </a:r>
            <a:r>
              <a:rPr lang="fi-FI" sz="2000" dirty="0" err="1" smtClean="0"/>
              <a:t>fo</a:t>
            </a:r>
            <a:r>
              <a:rPr lang="fi-FI" sz="2000" dirty="0" smtClean="0"/>
              <a:t> </a:t>
            </a:r>
            <a:r>
              <a:rPr lang="fi-FI" sz="2000" dirty="0" err="1" smtClean="0"/>
              <a:t>be</a:t>
            </a:r>
            <a:r>
              <a:rPr lang="fi-FI" sz="2000" dirty="0" smtClean="0"/>
              <a:t> the </a:t>
            </a:r>
            <a:r>
              <a:rPr lang="fi-FI" sz="2000" dirty="0" err="1" smtClean="0"/>
              <a:t>basis</a:t>
            </a:r>
            <a:r>
              <a:rPr lang="fi-FI" sz="2000" dirty="0" smtClean="0"/>
              <a:t> of </a:t>
            </a:r>
            <a:r>
              <a:rPr lang="fi-FI" sz="2000" dirty="0" err="1" smtClean="0"/>
              <a:t>forming</a:t>
            </a:r>
            <a:r>
              <a:rPr lang="fi-FI" sz="2000" dirty="0" smtClean="0"/>
              <a:t> a </a:t>
            </a:r>
            <a:r>
              <a:rPr lang="fi-FI" sz="2000" dirty="0" err="1" smtClean="0"/>
              <a:t>a</a:t>
            </a:r>
            <a:r>
              <a:rPr lang="fi-FI" sz="2000" dirty="0" smtClean="0"/>
              <a:t> </a:t>
            </a:r>
            <a:r>
              <a:rPr lang="fi-FI" sz="2000" dirty="0" err="1" smtClean="0"/>
              <a:t>suitable</a:t>
            </a:r>
            <a:r>
              <a:rPr lang="fi-FI" sz="2000" dirty="0" smtClean="0"/>
              <a:t> probability model. </a:t>
            </a:r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45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04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jar: </a:t>
            </a:r>
            <a:r>
              <a:rPr lang="fi-FI" sz="3600" dirty="0" err="1">
                <a:solidFill>
                  <a:prstClr val="black"/>
                </a:solidFill>
              </a:rPr>
              <a:t>Bayesian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considerations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5422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i-FI" sz="2000" dirty="0" smtClean="0">
                    <a:solidFill>
                      <a:srgbClr val="0070C0"/>
                    </a:solidFill>
                  </a:rPr>
                  <a:t>Definition</a:t>
                </a:r>
                <a:r>
                  <a:rPr lang="fi-FI" sz="2000" dirty="0" smtClean="0"/>
                  <a:t>: A </a:t>
                </a:r>
                <a:r>
                  <a:rPr lang="fi-FI" sz="2000" dirty="0" err="1" smtClean="0"/>
                  <a:t>sequence</a:t>
                </a:r>
                <a:r>
                  <a:rPr lang="fi-FI" sz="2000" dirty="0" smtClean="0"/>
                  <a:t> of </a:t>
                </a:r>
                <a:r>
                  <a:rPr lang="fi-FI" sz="2000" dirty="0" err="1" smtClean="0"/>
                  <a:t>random</a:t>
                </a:r>
                <a:r>
                  <a:rPr lang="fi-FI" sz="2000" dirty="0" smtClean="0"/>
                  <a:t>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i-FI" sz="2000" dirty="0" smtClean="0"/>
                  <a:t>, </a:t>
                </a:r>
                <a:r>
                  <a:rPr lang="fi-FI" sz="2000" i="1" dirty="0" smtClean="0">
                    <a:latin typeface="Cambria" panose="02040503050406030204" pitchFamily="18" charset="0"/>
                  </a:rPr>
                  <a:t>i</a:t>
                </a:r>
                <a:r>
                  <a:rPr lang="fi-FI" sz="2000" dirty="0" smtClean="0"/>
                  <a:t> ≥ 1, is called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exchageable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with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respect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to a probability </a:t>
                </a:r>
                <a:r>
                  <a:rPr lang="fi-FI" sz="2000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if</a:t>
                </a:r>
                <a:r>
                  <a:rPr lang="fi-FI" sz="2000" dirty="0" smtClean="0"/>
                  <a:t> (i) for </a:t>
                </a:r>
                <a:r>
                  <a:rPr lang="fi-FI" sz="2000" dirty="0" err="1" smtClean="0"/>
                  <a:t>any</a:t>
                </a:r>
                <a:r>
                  <a:rPr lang="fi-FI" sz="2000" dirty="0" smtClean="0"/>
                  <a:t> </a:t>
                </a:r>
                <a:r>
                  <a:rPr lang="fi-FI" sz="2000" i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n </a:t>
                </a:r>
                <a:r>
                  <a:rPr lang="fi-FI" sz="2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≥ 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1 and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any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binary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sequence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, </a:t>
                </a:r>
                <a:r>
                  <a:rPr lang="fi-FI" sz="2000" dirty="0" smtClean="0"/>
                  <a:t>the probability </a:t>
                </a:r>
                <a:r>
                  <a:rPr lang="en-GB" sz="1900" dirty="0">
                    <a:solidFill>
                      <a:prstClr val="black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9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 2,…, </m:t>
                    </m:r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i-FI" sz="19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000" dirty="0" err="1" smtClean="0"/>
                  <a:t>remains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same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when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order</a:t>
                </a:r>
                <a:r>
                  <a:rPr lang="fi-FI" sz="2000" dirty="0" smtClean="0"/>
                  <a:t> of the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=1, 2, …,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i-FI" sz="20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fi-FI" sz="2000" dirty="0" smtClean="0"/>
                  <a:t>is </a:t>
                </a:r>
                <a:r>
                  <a:rPr lang="fi-FI" sz="2000" dirty="0" err="1" smtClean="0"/>
                  <a:t>permuted</a:t>
                </a:r>
                <a:r>
                  <a:rPr lang="fi-FI" sz="2000" dirty="0" smtClean="0"/>
                  <a:t> in an </a:t>
                </a:r>
                <a:r>
                  <a:rPr lang="fi-FI" sz="2000" dirty="0" err="1" smtClean="0"/>
                  <a:t>arbitrary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way</a:t>
                </a:r>
                <a:r>
                  <a:rPr lang="fi-FI" sz="2000" dirty="0" smtClean="0"/>
                  <a:t>, and (ii) the </a:t>
                </a:r>
                <a:r>
                  <a:rPr lang="fi-FI" sz="2000" dirty="0" err="1" smtClean="0"/>
                  <a:t>distributions</a:t>
                </a:r>
                <a:r>
                  <a:rPr lang="fi-FI" sz="2000" dirty="0" smtClean="0"/>
                  <a:t> of </a:t>
                </a:r>
                <a:r>
                  <a:rPr lang="fi-FI" sz="2000" dirty="0" err="1" smtClean="0"/>
                  <a:t>finite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subsequences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are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consistent</a:t>
                </a:r>
                <a:r>
                  <a:rPr lang="fi-FI" sz="2000" dirty="0" smtClean="0"/>
                  <a:t> (as </a:t>
                </a:r>
                <a:r>
                  <a:rPr lang="fi-FI" sz="2000" dirty="0" err="1" smtClean="0"/>
                  <a:t>marginal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distributions</a:t>
                </a:r>
                <a:r>
                  <a:rPr lang="fi-FI" sz="2000" dirty="0" smtClean="0"/>
                  <a:t>) of </a:t>
                </a:r>
                <a:r>
                  <a:rPr lang="fi-FI" sz="2000" dirty="0" err="1" smtClean="0"/>
                  <a:t>those</a:t>
                </a:r>
                <a:r>
                  <a:rPr lang="fi-FI" sz="2000" dirty="0" smtClean="0"/>
                  <a:t> of </a:t>
                </a:r>
                <a:r>
                  <a:rPr lang="fi-FI" sz="2000" dirty="0" err="1" smtClean="0"/>
                  <a:t>longer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sequences</a:t>
                </a:r>
                <a:r>
                  <a:rPr lang="fi-FI" sz="2000" dirty="0" smtClean="0"/>
                  <a:t>. </a:t>
                </a:r>
              </a:p>
              <a:p>
                <a:endParaRPr lang="fi-FI" sz="2000" dirty="0" smtClean="0"/>
              </a:p>
              <a:p>
                <a:r>
                  <a:rPr lang="fi-FI" sz="2000" dirty="0" smtClean="0">
                    <a:solidFill>
                      <a:srgbClr val="0070C0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above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is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the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person’s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(’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your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’,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or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’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mine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’)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epistemic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smtClean="0"/>
                  <a:t>probability, </a:t>
                </a:r>
                <a:r>
                  <a:rPr lang="fi-FI" sz="2000" dirty="0" err="1" smtClean="0"/>
                  <a:t>describing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his</a:t>
                </a:r>
                <a:r>
                  <a:rPr lang="fi-FI" sz="2000" dirty="0" smtClean="0"/>
                  <a:t>/</a:t>
                </a:r>
                <a:r>
                  <a:rPr lang="fi-FI" sz="2000" dirty="0" err="1" smtClean="0"/>
                  <a:t>her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state</a:t>
                </a:r>
                <a:r>
                  <a:rPr lang="fi-FI" sz="2000" dirty="0" smtClean="0"/>
                  <a:t> of </a:t>
                </a:r>
                <a:r>
                  <a:rPr lang="fi-FI" sz="2000" dirty="0" err="1" smtClean="0"/>
                  <a:t>knoledge</a:t>
                </a:r>
                <a:r>
                  <a:rPr lang="fi-FI" sz="2000" dirty="0" smtClean="0"/>
                  <a:t>. </a:t>
                </a:r>
              </a:p>
              <a:p>
                <a:endParaRPr lang="fi-FI" sz="2000" dirty="0"/>
              </a:p>
              <a:p>
                <a:r>
                  <a:rPr lang="fi-FI" sz="2000" dirty="0" err="1" smtClean="0"/>
                  <a:t>Check</a:t>
                </a:r>
                <a:r>
                  <a:rPr lang="fi-FI" sz="2000" dirty="0" smtClean="0"/>
                  <a:t> in </a:t>
                </a:r>
                <a:r>
                  <a:rPr lang="fi-FI" sz="2000" dirty="0" err="1" smtClean="0"/>
                  <a:t>your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mind</a:t>
                </a:r>
                <a:r>
                  <a:rPr lang="fi-FI" sz="2000" dirty="0" smtClean="0"/>
                  <a:t>: </a:t>
                </a:r>
                <a:r>
                  <a:rPr lang="fi-FI" sz="2000" dirty="0" err="1" smtClean="0"/>
                  <a:t>Would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you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say</a:t>
                </a:r>
                <a:r>
                  <a:rPr lang="fi-FI" sz="2000" dirty="0" smtClean="0"/>
                  <a:t> that the </a:t>
                </a:r>
                <a:r>
                  <a:rPr lang="fi-FI" sz="2000" dirty="0" err="1" smtClean="0"/>
                  <a:t>sequence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obtained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from</a:t>
                </a:r>
                <a:r>
                  <a:rPr lang="fi-FI" sz="2000" dirty="0" smtClean="0"/>
                  <a:t> the ’</a:t>
                </a:r>
                <a:r>
                  <a:rPr lang="fi-FI" sz="2000" dirty="0" err="1" smtClean="0"/>
                  <a:t>drawing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pin</a:t>
                </a:r>
                <a:r>
                  <a:rPr lang="fi-FI" sz="2000" dirty="0" smtClean="0"/>
                  <a:t> in a </a:t>
                </a:r>
                <a:r>
                  <a:rPr lang="fi-FI" sz="2000" dirty="0" err="1" smtClean="0"/>
                  <a:t>glass</a:t>
                </a:r>
                <a:r>
                  <a:rPr lang="fi-FI" sz="2000" dirty="0" smtClean="0"/>
                  <a:t> jar’ </a:t>
                </a:r>
                <a:r>
                  <a:rPr lang="fi-FI" sz="2000" dirty="0" err="1" smtClean="0"/>
                  <a:t>experiment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satisfies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exchangeability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postulate</a:t>
                </a:r>
                <a:r>
                  <a:rPr lang="fi-FI" sz="2000" dirty="0" smtClean="0"/>
                  <a:t>? - If </a:t>
                </a:r>
                <a:r>
                  <a:rPr lang="fi-FI" sz="2000" dirty="0" err="1" smtClean="0"/>
                  <a:t>yes</a:t>
                </a:r>
                <a:r>
                  <a:rPr lang="fi-FI" sz="2000" dirty="0" smtClean="0"/>
                  <a:t>, </a:t>
                </a:r>
                <a:r>
                  <a:rPr lang="fi-FI" sz="2000" dirty="0" err="1" smtClean="0"/>
                  <a:t>why</a:t>
                </a:r>
                <a:r>
                  <a:rPr lang="fi-FI" sz="2000" dirty="0" smtClean="0"/>
                  <a:t>? If </a:t>
                </a:r>
                <a:r>
                  <a:rPr lang="fi-FI" sz="2000" dirty="0" err="1" smtClean="0"/>
                  <a:t>not</a:t>
                </a:r>
                <a:r>
                  <a:rPr lang="fi-FI" sz="2000" dirty="0" smtClean="0"/>
                  <a:t>, </a:t>
                </a:r>
                <a:r>
                  <a:rPr lang="fi-FI" sz="2000" dirty="0" err="1" smtClean="0"/>
                  <a:t>why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not</a:t>
                </a:r>
                <a:r>
                  <a:rPr lang="fi-FI" sz="2000" dirty="0" smtClean="0"/>
                  <a:t>?</a:t>
                </a:r>
              </a:p>
              <a:p>
                <a:endParaRPr lang="fi-FI" sz="2000" dirty="0"/>
              </a:p>
              <a:p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property</a:t>
                </a:r>
                <a:r>
                  <a:rPr lang="fi-FI" sz="2000" dirty="0" smtClean="0"/>
                  <a:t> is a </a:t>
                </a:r>
                <a:r>
                  <a:rPr lang="fi-FI" sz="2000" dirty="0" err="1" smtClean="0"/>
                  <a:t>key</a:t>
                </a:r>
                <a:r>
                  <a:rPr lang="fi-FI" sz="2000" dirty="0" smtClean="0"/>
                  <a:t> to the </a:t>
                </a:r>
                <a:r>
                  <a:rPr lang="fi-FI" sz="2000" dirty="0" err="1" smtClean="0"/>
                  <a:t>Bayesian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approach</a:t>
                </a:r>
                <a:r>
                  <a:rPr lang="fi-FI" sz="2000" dirty="0" smtClean="0"/>
                  <a:t> to </a:t>
                </a:r>
                <a:r>
                  <a:rPr lang="fi-FI" sz="2000" dirty="0" err="1" smtClean="0"/>
                  <a:t>statistics</a:t>
                </a:r>
                <a:r>
                  <a:rPr lang="fi-FI" sz="2000" dirty="0" smtClean="0"/>
                  <a:t>, and it </a:t>
                </a:r>
                <a:r>
                  <a:rPr lang="fi-FI" sz="2000" dirty="0" err="1" smtClean="0"/>
                  <a:t>replaces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common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phrase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i.i.d</a:t>
                </a:r>
                <a:r>
                  <a:rPr lang="fi-FI" sz="2000" dirty="0" smtClean="0"/>
                  <a:t>. (=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fi-FI" sz="2000" dirty="0" err="1" smtClean="0"/>
                  <a:t>ndependent</a:t>
                </a:r>
                <a:r>
                  <a:rPr lang="fi-FI" sz="2000" dirty="0" smtClean="0"/>
                  <a:t> and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fi-FI" sz="2000" dirty="0" err="1" smtClean="0"/>
                  <a:t>dentically</a:t>
                </a:r>
                <a:r>
                  <a:rPr lang="fi-FI" sz="2000" dirty="0" smtClean="0"/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d</a:t>
                </a:r>
                <a:r>
                  <a:rPr lang="fi-FI" sz="2000" dirty="0" err="1" smtClean="0"/>
                  <a:t>istributed</a:t>
                </a:r>
                <a:r>
                  <a:rPr lang="fi-FI" sz="2000" dirty="0" smtClean="0"/>
                  <a:t>) that is </a:t>
                </a:r>
                <a:r>
                  <a:rPr lang="fi-FI" sz="2000" dirty="0" err="1" smtClean="0"/>
                  <a:t>used</a:t>
                </a:r>
                <a:r>
                  <a:rPr lang="fi-FI" sz="2000" dirty="0" smtClean="0"/>
                  <a:t> in </a:t>
                </a:r>
                <a:r>
                  <a:rPr lang="fi-FI" sz="2000" dirty="0" err="1" smtClean="0"/>
                  <a:t>frequentist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statistics</a:t>
                </a:r>
                <a:r>
                  <a:rPr lang="fi-FI" sz="2000" dirty="0" smtClean="0"/>
                  <a:t> to </a:t>
                </a:r>
                <a:r>
                  <a:rPr lang="fi-FI" sz="2000" dirty="0" err="1" smtClean="0"/>
                  <a:t>describe</a:t>
                </a:r>
                <a:r>
                  <a:rPr lang="fi-FI" sz="2000" dirty="0" smtClean="0"/>
                  <a:t> a </a:t>
                </a:r>
                <a:r>
                  <a:rPr lang="fi-FI" sz="2000" dirty="0" err="1" smtClean="0"/>
                  <a:t>sample</a:t>
                </a:r>
                <a:r>
                  <a:rPr lang="fi-FI" sz="2000" dirty="0" smtClean="0"/>
                  <a:t> of </a:t>
                </a:r>
                <a:r>
                  <a:rPr lang="fi-FI" sz="2000" dirty="0" err="1" smtClean="0"/>
                  <a:t>random</a:t>
                </a:r>
                <a:r>
                  <a:rPr lang="fi-FI" sz="2000" dirty="0" smtClean="0"/>
                  <a:t> variables. </a:t>
                </a:r>
              </a:p>
              <a:p>
                <a:pPr marL="0" indent="0">
                  <a:buNone/>
                </a:pPr>
                <a:endParaRPr lang="fi-FI" sz="2000" dirty="0"/>
              </a:p>
              <a:p>
                <a:pPr marL="0" indent="0">
                  <a:buNone/>
                </a:pPr>
                <a:endParaRPr lang="fi-FI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54225"/>
                <a:ext cx="10515600" cy="4351338"/>
              </a:xfrm>
              <a:blipFill rotWithShape="0">
                <a:blip r:embed="rId2"/>
                <a:stretch>
                  <a:fillRect l="-464" t="-2101" r="-406" b="-210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38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jar: </a:t>
            </a:r>
            <a:r>
              <a:rPr lang="fi-FI" sz="3600" dirty="0" err="1">
                <a:solidFill>
                  <a:prstClr val="black"/>
                </a:solidFill>
              </a:rPr>
              <a:t>Bayesian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considerations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fi-FI" sz="1900" dirty="0" err="1">
                    <a:solidFill>
                      <a:prstClr val="black"/>
                    </a:solidFill>
                  </a:rPr>
                  <a:t>This</a:t>
                </a:r>
                <a:r>
                  <a:rPr lang="fi-FI" sz="1900" dirty="0">
                    <a:solidFill>
                      <a:prstClr val="black"/>
                    </a:solidFill>
                  </a:rPr>
                  <a:t> </a:t>
                </a:r>
                <a:r>
                  <a:rPr lang="fi-FI" sz="1900" dirty="0" err="1" smtClean="0">
                    <a:solidFill>
                      <a:prstClr val="black"/>
                    </a:solidFill>
                  </a:rPr>
                  <a:t>exchangeability</a:t>
                </a:r>
                <a:r>
                  <a:rPr lang="fi-FI" sz="19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1900" dirty="0" err="1" smtClean="0">
                    <a:solidFill>
                      <a:prstClr val="black"/>
                    </a:solidFill>
                  </a:rPr>
                  <a:t>property</a:t>
                </a:r>
                <a:r>
                  <a:rPr lang="fi-FI" sz="19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1900" dirty="0">
                    <a:solidFill>
                      <a:prstClr val="black"/>
                    </a:solidFill>
                  </a:rPr>
                  <a:t>is a </a:t>
                </a:r>
                <a:r>
                  <a:rPr lang="fi-FI" sz="1900" dirty="0" err="1">
                    <a:solidFill>
                      <a:prstClr val="black"/>
                    </a:solidFill>
                  </a:rPr>
                  <a:t>key</a:t>
                </a:r>
                <a:r>
                  <a:rPr lang="fi-FI" sz="1900" dirty="0">
                    <a:solidFill>
                      <a:prstClr val="black"/>
                    </a:solidFill>
                  </a:rPr>
                  <a:t> to the </a:t>
                </a:r>
                <a:r>
                  <a:rPr lang="fi-FI" sz="1900" dirty="0" err="1">
                    <a:solidFill>
                      <a:prstClr val="black"/>
                    </a:solidFill>
                  </a:rPr>
                  <a:t>Bayesian</a:t>
                </a:r>
                <a:r>
                  <a:rPr lang="fi-FI" sz="1900" dirty="0">
                    <a:solidFill>
                      <a:prstClr val="black"/>
                    </a:solidFill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</a:rPr>
                  <a:t>approach</a:t>
                </a:r>
                <a:r>
                  <a:rPr lang="fi-FI" sz="1900" dirty="0">
                    <a:solidFill>
                      <a:prstClr val="black"/>
                    </a:solidFill>
                  </a:rPr>
                  <a:t> to </a:t>
                </a:r>
                <a:r>
                  <a:rPr lang="fi-FI" sz="1900" dirty="0" err="1">
                    <a:solidFill>
                      <a:prstClr val="black"/>
                    </a:solidFill>
                  </a:rPr>
                  <a:t>statistics</a:t>
                </a:r>
                <a:r>
                  <a:rPr lang="fi-FI" sz="1900" dirty="0">
                    <a:solidFill>
                      <a:prstClr val="black"/>
                    </a:solidFill>
                  </a:rPr>
                  <a:t>, and it </a:t>
                </a:r>
                <a:r>
                  <a:rPr lang="fi-FI" sz="1900" dirty="0" err="1">
                    <a:solidFill>
                      <a:prstClr val="black"/>
                    </a:solidFill>
                  </a:rPr>
                  <a:t>replaces</a:t>
                </a:r>
                <a:r>
                  <a:rPr lang="fi-FI" sz="1900" dirty="0">
                    <a:solidFill>
                      <a:prstClr val="black"/>
                    </a:solidFill>
                  </a:rPr>
                  <a:t> the </a:t>
                </a:r>
                <a:r>
                  <a:rPr lang="fi-FI" sz="1900" dirty="0" err="1">
                    <a:solidFill>
                      <a:prstClr val="black"/>
                    </a:solidFill>
                  </a:rPr>
                  <a:t>common</a:t>
                </a:r>
                <a:r>
                  <a:rPr lang="fi-FI" sz="1900" dirty="0">
                    <a:solidFill>
                      <a:prstClr val="black"/>
                    </a:solidFill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</a:rPr>
                  <a:t>phrase</a:t>
                </a:r>
                <a:r>
                  <a:rPr lang="fi-FI" sz="1900" dirty="0">
                    <a:solidFill>
                      <a:prstClr val="black"/>
                    </a:solidFill>
                  </a:rPr>
                  <a:t> </a:t>
                </a:r>
                <a:r>
                  <a:rPr lang="fi-FI" sz="1900" dirty="0" smtClean="0">
                    <a:solidFill>
                      <a:prstClr val="black"/>
                    </a:solidFill>
                  </a:rPr>
                  <a:t>’</a:t>
                </a:r>
                <a:r>
                  <a:rPr lang="fi-FI" sz="1900" dirty="0" err="1" smtClean="0">
                    <a:solidFill>
                      <a:prstClr val="black"/>
                    </a:solidFill>
                  </a:rPr>
                  <a:t>i.i.d</a:t>
                </a:r>
                <a:r>
                  <a:rPr lang="fi-FI" sz="1900" dirty="0" smtClean="0">
                    <a:solidFill>
                      <a:prstClr val="black"/>
                    </a:solidFill>
                  </a:rPr>
                  <a:t>.’ </a:t>
                </a:r>
                <a:r>
                  <a:rPr lang="fi-FI" sz="1900" dirty="0">
                    <a:solidFill>
                      <a:prstClr val="black"/>
                    </a:solidFill>
                  </a:rPr>
                  <a:t>(= </a:t>
                </a:r>
                <a:r>
                  <a:rPr lang="fi-FI" sz="1900" dirty="0" err="1">
                    <a:solidFill>
                      <a:srgbClr val="0070C0"/>
                    </a:solidFill>
                  </a:rPr>
                  <a:t>i</a:t>
                </a:r>
                <a:r>
                  <a:rPr lang="fi-FI" sz="1900" dirty="0" err="1">
                    <a:solidFill>
                      <a:prstClr val="black"/>
                    </a:solidFill>
                  </a:rPr>
                  <a:t>ndependent</a:t>
                </a:r>
                <a:r>
                  <a:rPr lang="fi-FI" sz="1900" dirty="0">
                    <a:solidFill>
                      <a:prstClr val="black"/>
                    </a:solidFill>
                  </a:rPr>
                  <a:t> and </a:t>
                </a:r>
                <a:r>
                  <a:rPr lang="fi-FI" sz="1900" dirty="0" err="1">
                    <a:solidFill>
                      <a:srgbClr val="0070C0"/>
                    </a:solidFill>
                  </a:rPr>
                  <a:t>i</a:t>
                </a:r>
                <a:r>
                  <a:rPr lang="fi-FI" sz="1900" dirty="0" err="1">
                    <a:solidFill>
                      <a:prstClr val="black"/>
                    </a:solidFill>
                  </a:rPr>
                  <a:t>dentically</a:t>
                </a:r>
                <a:r>
                  <a:rPr lang="fi-FI" sz="1900" dirty="0">
                    <a:solidFill>
                      <a:prstClr val="black"/>
                    </a:solidFill>
                  </a:rPr>
                  <a:t> </a:t>
                </a:r>
                <a:r>
                  <a:rPr lang="fi-FI" sz="1900" dirty="0" err="1">
                    <a:solidFill>
                      <a:srgbClr val="0070C0"/>
                    </a:solidFill>
                  </a:rPr>
                  <a:t>d</a:t>
                </a:r>
                <a:r>
                  <a:rPr lang="fi-FI" sz="1900" dirty="0" err="1">
                    <a:solidFill>
                      <a:prstClr val="black"/>
                    </a:solidFill>
                  </a:rPr>
                  <a:t>istributed</a:t>
                </a:r>
                <a:r>
                  <a:rPr lang="fi-FI" sz="1900" dirty="0" smtClean="0">
                    <a:solidFill>
                      <a:prstClr val="black"/>
                    </a:solidFill>
                  </a:rPr>
                  <a:t>), which </a:t>
                </a:r>
                <a:r>
                  <a:rPr lang="fi-FI" sz="1900" dirty="0">
                    <a:solidFill>
                      <a:prstClr val="black"/>
                    </a:solidFill>
                  </a:rPr>
                  <a:t>is </a:t>
                </a:r>
                <a:r>
                  <a:rPr lang="fi-FI" sz="1900" dirty="0" err="1">
                    <a:solidFill>
                      <a:prstClr val="black"/>
                    </a:solidFill>
                  </a:rPr>
                  <a:t>used</a:t>
                </a:r>
                <a:r>
                  <a:rPr lang="fi-FI" sz="1900" dirty="0">
                    <a:solidFill>
                      <a:prstClr val="black"/>
                    </a:solidFill>
                  </a:rPr>
                  <a:t> in </a:t>
                </a:r>
                <a:r>
                  <a:rPr lang="fi-FI" sz="1900" dirty="0" err="1">
                    <a:solidFill>
                      <a:prstClr val="black"/>
                    </a:solidFill>
                  </a:rPr>
                  <a:t>frequentist</a:t>
                </a:r>
                <a:r>
                  <a:rPr lang="fi-FI" sz="1900" dirty="0">
                    <a:solidFill>
                      <a:prstClr val="black"/>
                    </a:solidFill>
                  </a:rPr>
                  <a:t> </a:t>
                </a:r>
                <a:r>
                  <a:rPr lang="fi-FI" sz="1900" dirty="0" err="1">
                    <a:solidFill>
                      <a:prstClr val="black"/>
                    </a:solidFill>
                  </a:rPr>
                  <a:t>statistics</a:t>
                </a:r>
                <a:r>
                  <a:rPr lang="fi-FI" sz="1900" dirty="0">
                    <a:solidFill>
                      <a:prstClr val="black"/>
                    </a:solidFill>
                  </a:rPr>
                  <a:t> to </a:t>
                </a:r>
                <a:r>
                  <a:rPr lang="fi-FI" sz="1900" dirty="0" err="1">
                    <a:solidFill>
                      <a:prstClr val="black"/>
                    </a:solidFill>
                  </a:rPr>
                  <a:t>describe</a:t>
                </a:r>
                <a:r>
                  <a:rPr lang="fi-FI" sz="1900" dirty="0">
                    <a:solidFill>
                      <a:prstClr val="black"/>
                    </a:solidFill>
                  </a:rPr>
                  <a:t> a </a:t>
                </a:r>
                <a:r>
                  <a:rPr lang="fi-FI" sz="1900" dirty="0" err="1">
                    <a:solidFill>
                      <a:prstClr val="black"/>
                    </a:solidFill>
                  </a:rPr>
                  <a:t>sample</a:t>
                </a:r>
                <a:r>
                  <a:rPr lang="fi-FI" sz="1900" dirty="0">
                    <a:solidFill>
                      <a:prstClr val="black"/>
                    </a:solidFill>
                  </a:rPr>
                  <a:t> of </a:t>
                </a:r>
                <a:r>
                  <a:rPr lang="fi-FI" sz="1900" dirty="0" err="1">
                    <a:solidFill>
                      <a:prstClr val="black"/>
                    </a:solidFill>
                  </a:rPr>
                  <a:t>random</a:t>
                </a:r>
                <a:r>
                  <a:rPr lang="fi-FI" sz="1900" dirty="0">
                    <a:solidFill>
                      <a:prstClr val="black"/>
                    </a:solidFill>
                  </a:rPr>
                  <a:t> variables. </a:t>
                </a:r>
              </a:p>
              <a:p>
                <a:pPr lvl="0"/>
                <a:endParaRPr lang="fi-FI" sz="20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fi-FI" sz="2000" dirty="0" smtClean="0">
                    <a:solidFill>
                      <a:prstClr val="black"/>
                    </a:solidFill>
                  </a:rPr>
                  <a:t>It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does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not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say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that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sampled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objects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giving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rise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to the data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would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not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be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different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! Like in the ’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talking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when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driving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’-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example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,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all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cars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passing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by, and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people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driving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them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,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are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different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from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each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other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in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nearly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all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respects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we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can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think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of. </a:t>
                </a:r>
              </a:p>
              <a:p>
                <a:pPr lvl="0"/>
                <a:endParaRPr lang="fi-FI" sz="20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fi-FI" sz="2000" dirty="0" err="1" smtClean="0">
                    <a:solidFill>
                      <a:prstClr val="black"/>
                    </a:solidFill>
                  </a:rPr>
                  <a:t>Thus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exchangeability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postulate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makes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a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coarsening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statement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: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all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such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differentiating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aspects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between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considered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objects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,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other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than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measured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</a:rPr>
                  <a:t>,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are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deliberately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ignored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in the probability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modeling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. </a:t>
                </a:r>
                <a:endParaRPr lang="fi-FI" sz="20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fi-FI" sz="2000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fi-FI" sz="2000" dirty="0">
                  <a:solidFill>
                    <a:prstClr val="black"/>
                  </a:solidFill>
                </a:endParaRPr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 r="-52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47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01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jar: </a:t>
            </a:r>
            <a:r>
              <a:rPr lang="fi-FI" sz="3600" dirty="0" err="1">
                <a:solidFill>
                  <a:prstClr val="black"/>
                </a:solidFill>
              </a:rPr>
              <a:t>Bayesian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considerations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73288"/>
                <a:ext cx="11125200" cy="4351338"/>
              </a:xfrm>
            </p:spPr>
            <p:txBody>
              <a:bodyPr>
                <a:normAutofit/>
              </a:bodyPr>
              <a:lstStyle/>
              <a:p>
                <a:r>
                  <a:rPr lang="fi-FI" sz="2000" dirty="0" smtClean="0">
                    <a:solidFill>
                      <a:srgbClr val="0070C0"/>
                    </a:solidFill>
                  </a:rPr>
                  <a:t>Theorem (de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Finetti</a:t>
                </a:r>
                <a:r>
                  <a:rPr lang="fi-FI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): </a:t>
                </a:r>
                <a:r>
                  <a:rPr lang="fi-FI" sz="20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Provided</a:t>
                </a:r>
                <a:r>
                  <a:rPr lang="fi-FI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that the </a:t>
                </a:r>
                <a:r>
                  <a:rPr lang="fi-FI" sz="20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exchangeability</a:t>
                </a:r>
                <a:r>
                  <a:rPr lang="fi-FI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postulate</a:t>
                </a:r>
                <a:r>
                  <a:rPr lang="fi-FI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holds</a:t>
                </a:r>
                <a:r>
                  <a:rPr lang="fi-FI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, </a:t>
                </a:r>
                <a:r>
                  <a:rPr lang="fi-FI" sz="20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all</a:t>
                </a:r>
                <a:r>
                  <a:rPr lang="fi-FI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joint</a:t>
                </a:r>
                <a:r>
                  <a:rPr lang="fi-FI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distributions</a:t>
                </a:r>
                <a:r>
                  <a:rPr lang="fi-FI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of 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=1, 2, …, </m:t>
                    </m:r>
                    <m:r>
                      <a:rPr lang="en-GB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i-FI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, </a:t>
                </a:r>
                <a:r>
                  <a:rPr lang="fi-FI" sz="20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can</a:t>
                </a:r>
                <a:r>
                  <a:rPr lang="fi-FI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be</a:t>
                </a:r>
                <a:r>
                  <a:rPr lang="fi-FI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written</a:t>
                </a:r>
                <a:r>
                  <a:rPr lang="fi-FI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in the </a:t>
                </a:r>
                <a:r>
                  <a:rPr lang="fi-FI" sz="20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integral</a:t>
                </a:r>
                <a:r>
                  <a:rPr lang="fi-FI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form</a:t>
                </a:r>
                <a:endParaRPr lang="fi-FI" sz="2000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  <a:p>
                <a:pPr marL="0" lvl="0" indent="0">
                  <a:buNone/>
                </a:pPr>
                <a:r>
                  <a:rPr lang="en-GB" sz="1900" dirty="0">
                    <a:solidFill>
                      <a:prstClr val="black"/>
                    </a:solidFill>
                  </a:rPr>
                  <a:t>                                  </a:t>
                </a:r>
                <a:r>
                  <a:rPr lang="en-GB" sz="19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en-GB" sz="1900" dirty="0" smtClean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9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 2,…, </m:t>
                    </m:r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i-FI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i-FI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𝛴</m:t>
                            </m:r>
                            <m:sSub>
                              <m:sSubPr>
                                <m:ctrlP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𝛴</m:t>
                            </m:r>
                            <m:sSub>
                              <m:sSubPr>
                                <m:ctrlP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i-FI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endParaRPr lang="fi-FI" sz="2000" dirty="0">
                  <a:solidFill>
                    <a:prstClr val="black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fi-FI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fi-FI" sz="2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where </a:t>
                </a:r>
                <a:r>
                  <a:rPr lang="fi-FI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fi-FI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is a probability </a:t>
                </a:r>
                <a:r>
                  <a:rPr lang="fi-FI" sz="2000" dirty="0" err="1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distribution</a:t>
                </a:r>
                <a:r>
                  <a:rPr lang="fi-FI" sz="2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function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pPr marL="0" lvl="0" indent="0">
                  <a:buNone/>
                </a:pPr>
                <a:endParaRPr lang="fi-FI" sz="20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r>
                  <a:rPr lang="fi-FI" sz="2000" dirty="0" err="1" smtClean="0">
                    <a:solidFill>
                      <a:srgbClr val="0070C0"/>
                    </a:solidFill>
                  </a:rPr>
                  <a:t>Note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: </a:t>
                </a:r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result</a:t>
                </a:r>
                <a:r>
                  <a:rPr lang="fi-FI" sz="2000" dirty="0" smtClean="0"/>
                  <a:t> is </a:t>
                </a:r>
                <a:r>
                  <a:rPr lang="fi-FI" sz="2000" dirty="0" err="1" smtClean="0"/>
                  <a:t>clearly</a:t>
                </a:r>
                <a:r>
                  <a:rPr lang="fi-FI" sz="2000" dirty="0" smtClean="0"/>
                  <a:t> an </a:t>
                </a:r>
                <a:r>
                  <a:rPr lang="fi-FI" sz="2000" dirty="0" err="1" smtClean="0"/>
                  <a:t>extension</a:t>
                </a:r>
                <a:r>
                  <a:rPr lang="fi-FI" sz="2000" dirty="0" smtClean="0"/>
                  <a:t> of </a:t>
                </a:r>
                <a:r>
                  <a:rPr lang="fi-FI" sz="2000" dirty="0" err="1" smtClean="0"/>
                  <a:t>our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earlier</a:t>
                </a:r>
                <a:r>
                  <a:rPr lang="fi-FI" sz="2000" dirty="0" smtClean="0"/>
                  <a:t> formula (on </a:t>
                </a:r>
                <a:r>
                  <a:rPr lang="fi-FI" sz="2000" dirty="0" err="1" smtClean="0"/>
                  <a:t>slide</a:t>
                </a:r>
                <a:r>
                  <a:rPr lang="fi-FI" sz="2000" dirty="0" smtClean="0"/>
                  <a:t> 31) for the ’</a:t>
                </a:r>
                <a:r>
                  <a:rPr lang="fi-FI" sz="2000" dirty="0" err="1" smtClean="0"/>
                  <a:t>prior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predictive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distribution</a:t>
                </a:r>
                <a:r>
                  <a:rPr lang="fi-FI" sz="2000" dirty="0" smtClean="0"/>
                  <a:t>’ </a:t>
                </a:r>
                <a:r>
                  <a:rPr lang="fi-FI" sz="2000" dirty="0" err="1" smtClean="0"/>
                  <a:t>derived</a:t>
                </a:r>
                <a:r>
                  <a:rPr lang="fi-FI" sz="2000" dirty="0" smtClean="0"/>
                  <a:t> in the ’</a:t>
                </a:r>
                <a:r>
                  <a:rPr lang="fi-FI" sz="2000" dirty="0" err="1" smtClean="0"/>
                  <a:t>balls</a:t>
                </a:r>
                <a:r>
                  <a:rPr lang="fi-FI" sz="2000" dirty="0" smtClean="0"/>
                  <a:t> in a box’ </a:t>
                </a:r>
                <a:r>
                  <a:rPr lang="fi-FI" sz="2000" dirty="0" err="1" smtClean="0"/>
                  <a:t>example</a:t>
                </a:r>
                <a:r>
                  <a:rPr lang="fi-FI" sz="2000" dirty="0" smtClean="0"/>
                  <a:t>, i.e.,</a:t>
                </a:r>
              </a:p>
              <a:p>
                <a:pPr marL="0" lvl="0" indent="0">
                  <a:buNone/>
                </a:pPr>
                <a:r>
                  <a:rPr lang="en-GB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2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           </m:t>
                    </m:r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</a:rPr>
                  <a:t>,</a:t>
                </a:r>
              </a:p>
              <a:p>
                <a:pPr marL="0" lvl="0" indent="0">
                  <a:buNone/>
                </a:pP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  w</a:t>
                </a:r>
                <a:r>
                  <a:rPr lang="fi-FI" sz="2000" dirty="0" smtClean="0"/>
                  <a:t>here the </a:t>
                </a:r>
                <a:r>
                  <a:rPr lang="fi-FI" sz="2000" dirty="0" err="1" smtClean="0"/>
                  <a:t>integral</a:t>
                </a:r>
                <a:r>
                  <a:rPr lang="fi-FI" sz="2000" dirty="0" smtClean="0"/>
                  <a:t> is </a:t>
                </a:r>
                <a:r>
                  <a:rPr lang="fi-FI" sz="2000" dirty="0" err="1" smtClean="0"/>
                  <a:t>now</a:t>
                </a:r>
                <a:r>
                  <a:rPr lang="fi-FI" sz="2000" dirty="0" smtClean="0"/>
                  <a:t> a </a:t>
                </a:r>
                <a:r>
                  <a:rPr lang="fi-FI" sz="2000" dirty="0" err="1" smtClean="0"/>
                  <a:t>finite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sum</a:t>
                </a:r>
                <a:r>
                  <a:rPr lang="fi-FI" sz="2000" dirty="0" smtClean="0"/>
                  <a:t>.</a:t>
                </a:r>
              </a:p>
              <a:p>
                <a:pPr marL="0" lvl="0" indent="0">
                  <a:buNone/>
                </a:pPr>
                <a:endParaRPr lang="fi-FI" sz="2000" dirty="0"/>
              </a:p>
              <a:p>
                <a:pPr marL="0" indent="0">
                  <a:buNone/>
                </a:pPr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73288"/>
                <a:ext cx="11125200" cy="4351338"/>
              </a:xfrm>
              <a:blipFill rotWithShape="0">
                <a:blip r:embed="rId2"/>
                <a:stretch>
                  <a:fillRect l="-493" t="-154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48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56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jar: </a:t>
            </a:r>
            <a:r>
              <a:rPr lang="fi-FI" sz="3600" dirty="0" err="1">
                <a:solidFill>
                  <a:prstClr val="black"/>
                </a:solidFill>
              </a:rPr>
              <a:t>Bayesian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considerations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fi-FI" sz="2000" dirty="0">
                    <a:solidFill>
                      <a:prstClr val="black"/>
                    </a:solidFill>
                  </a:rPr>
                  <a:t>The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theorem</a:t>
                </a:r>
                <a:r>
                  <a:rPr lang="fi-FI" sz="2000" dirty="0">
                    <a:solidFill>
                      <a:prstClr val="black"/>
                    </a:solidFill>
                  </a:rPr>
                  <a:t> is, in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essence</a:t>
                </a:r>
                <a:r>
                  <a:rPr lang="fi-FI" sz="2000" dirty="0">
                    <a:solidFill>
                      <a:prstClr val="black"/>
                    </a:solidFill>
                  </a:rPr>
                  <a:t>, 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an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existence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result</a:t>
                </a:r>
                <a:r>
                  <a:rPr lang="fi-FI" sz="2000" dirty="0">
                    <a:solidFill>
                      <a:prstClr val="black"/>
                    </a:solidFill>
                  </a:rPr>
                  <a:t>, and it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does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not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give</a:t>
                </a:r>
                <a:r>
                  <a:rPr lang="fi-FI" sz="2000" dirty="0">
                    <a:solidFill>
                      <a:prstClr val="black"/>
                    </a:solidFill>
                  </a:rPr>
                  <a:t> an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easy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recipe</a:t>
                </a:r>
                <a:r>
                  <a:rPr lang="fi-FI" sz="2000" dirty="0">
                    <a:solidFill>
                      <a:prstClr val="black"/>
                    </a:solidFill>
                  </a:rPr>
                  <a:t> of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how</a:t>
                </a:r>
                <a:r>
                  <a:rPr lang="fi-FI" sz="2000" dirty="0">
                    <a:solidFill>
                      <a:prstClr val="black"/>
                    </a:solidFill>
                  </a:rPr>
                  <a:t> one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would</a:t>
                </a:r>
                <a:r>
                  <a:rPr lang="fi-FI" sz="2000" dirty="0">
                    <a:solidFill>
                      <a:prstClr val="black"/>
                    </a:solidFill>
                  </a:rPr>
                  <a:t> in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practice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construct</a:t>
                </a:r>
                <a:r>
                  <a:rPr lang="fi-FI" sz="2000" dirty="0">
                    <a:solidFill>
                      <a:prstClr val="black"/>
                    </a:solidFill>
                  </a:rPr>
                  <a:t> the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(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prior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)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distribution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>
                    <a:solidFill>
                      <a:srgbClr val="0070C0"/>
                    </a:solidFill>
                  </a:rPr>
                  <a:t>function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from</a:t>
                </a:r>
                <a:r>
                  <a:rPr lang="fi-FI" sz="2000" dirty="0">
                    <a:solidFill>
                      <a:prstClr val="black"/>
                    </a:solidFill>
                  </a:rPr>
                  <a:t> a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given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epistemic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probability </a:t>
                </a:r>
                <a:r>
                  <a:rPr lang="en-GB" sz="19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P.  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</a:p>
              <a:p>
                <a:endParaRPr lang="fi-FI" dirty="0" smtClean="0"/>
              </a:p>
              <a:p>
                <a:r>
                  <a:rPr lang="fi-FI" sz="2000" dirty="0" err="1" smtClean="0"/>
                  <a:t>However</a:t>
                </a:r>
                <a:r>
                  <a:rPr lang="fi-FI" sz="2000" dirty="0" smtClean="0"/>
                  <a:t>, it </a:t>
                </a:r>
                <a:r>
                  <a:rPr lang="fi-FI" sz="2000" dirty="0" err="1" smtClean="0"/>
                  <a:t>should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effectively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silence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commonly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voiced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crticism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against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Bayesian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approach</a:t>
                </a:r>
                <a:r>
                  <a:rPr lang="fi-FI" sz="2000" dirty="0" smtClean="0"/>
                  <a:t> to </a:t>
                </a:r>
                <a:r>
                  <a:rPr lang="fi-FI" sz="2000" dirty="0" err="1" smtClean="0"/>
                  <a:t>statistical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inference</a:t>
                </a:r>
                <a:r>
                  <a:rPr lang="fi-FI" sz="2000" dirty="0" smtClean="0"/>
                  <a:t>, </a:t>
                </a:r>
                <a:r>
                  <a:rPr lang="fi-FI" sz="2000" dirty="0" err="1" smtClean="0"/>
                  <a:t>saying</a:t>
                </a:r>
                <a:r>
                  <a:rPr lang="fi-FI" sz="2000" dirty="0" smtClean="0"/>
                  <a:t> that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’I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do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not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(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or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even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can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not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)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know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the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prior</a:t>
                </a:r>
                <a:r>
                  <a:rPr lang="fi-FI" sz="2000" dirty="0" smtClean="0"/>
                  <a:t>’. –It </a:t>
                </a:r>
                <a:r>
                  <a:rPr lang="fi-FI" sz="2000" dirty="0" err="1" smtClean="0"/>
                  <a:t>would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be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like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saying</a:t>
                </a:r>
                <a:r>
                  <a:rPr lang="fi-FI" sz="2000" dirty="0" smtClean="0"/>
                  <a:t>: ’I </a:t>
                </a:r>
                <a:r>
                  <a:rPr lang="fi-FI" sz="2000" dirty="0" err="1" smtClean="0"/>
                  <a:t>do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not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know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what</a:t>
                </a:r>
                <a:r>
                  <a:rPr lang="fi-FI" sz="2000" dirty="0" smtClean="0"/>
                  <a:t> I </a:t>
                </a:r>
                <a:r>
                  <a:rPr lang="fi-FI" sz="2000" dirty="0" err="1" smtClean="0"/>
                  <a:t>think</a:t>
                </a:r>
                <a:r>
                  <a:rPr lang="fi-FI" sz="2000" dirty="0" smtClean="0"/>
                  <a:t>’.</a:t>
                </a:r>
              </a:p>
              <a:p>
                <a:endParaRPr lang="fi-FI" sz="2000" dirty="0"/>
              </a:p>
              <a:p>
                <a:r>
                  <a:rPr lang="fi-FI" sz="2000" dirty="0" err="1" smtClean="0"/>
                  <a:t>Note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also</a:t>
                </a:r>
                <a:r>
                  <a:rPr lang="fi-FI" sz="2000" dirty="0" smtClean="0"/>
                  <a:t> that, in the </a:t>
                </a:r>
                <a:r>
                  <a:rPr lang="fi-FI" sz="2000" dirty="0" err="1" smtClean="0"/>
                  <a:t>technical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sense</a:t>
                </a:r>
                <a:r>
                  <a:rPr lang="fi-FI" sz="2000" dirty="0" smtClean="0"/>
                  <a:t>, the parameter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i-FI" sz="2000" dirty="0" smtClean="0"/>
                  <a:t> in </a:t>
                </a:r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representation</a:t>
                </a:r>
                <a:r>
                  <a:rPr lang="fi-FI" sz="2000" dirty="0" smtClean="0"/>
                  <a:t> formula is </a:t>
                </a:r>
                <a:r>
                  <a:rPr lang="fi-FI" sz="2000" dirty="0" err="1" smtClean="0"/>
                  <a:t>only</a:t>
                </a:r>
                <a:r>
                  <a:rPr lang="fi-FI" sz="2000" dirty="0" smtClean="0"/>
                  <a:t>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an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integration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variable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smtClean="0"/>
                  <a:t>(which is </a:t>
                </a:r>
                <a:r>
                  <a:rPr lang="fi-FI" sz="2000" dirty="0" err="1" smtClean="0"/>
                  <a:t>there</a:t>
                </a:r>
                <a:r>
                  <a:rPr lang="fi-FI" sz="2000" dirty="0" smtClean="0"/>
                  <a:t> ’</a:t>
                </a:r>
                <a:r>
                  <a:rPr lang="fi-FI" sz="2000" dirty="0" err="1" smtClean="0"/>
                  <a:t>integrated</a:t>
                </a:r>
                <a:r>
                  <a:rPr lang="fi-FI" sz="2000" dirty="0" smtClean="0"/>
                  <a:t> out’), and it </a:t>
                </a:r>
                <a:r>
                  <a:rPr lang="fi-FI" sz="2000" dirty="0" err="1" smtClean="0"/>
                  <a:t>does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not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necessarily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have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any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physical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meaning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or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interpretation</a:t>
                </a:r>
                <a:r>
                  <a:rPr lang="fi-FI" sz="2000" dirty="0" smtClean="0"/>
                  <a:t>.   </a:t>
                </a:r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 r="-150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49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11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Understanding the meaning of ‘randomness’, cont’d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000" dirty="0"/>
              <a:t>The </a:t>
            </a:r>
            <a:r>
              <a:rPr lang="en-GB" sz="2000" dirty="0" smtClean="0"/>
              <a:t>interpretations, and attempts to define the concept of probability, </a:t>
            </a:r>
            <a:r>
              <a:rPr lang="en-GB" sz="2000" dirty="0"/>
              <a:t>range from physical to purely epistemological: ’classical’ based on symmetry (coin tossing, dice throwing, …), ‘propensity’, limiting relative frequency, logical, subjective, </a:t>
            </a:r>
            <a:r>
              <a:rPr lang="en-GB" sz="2000" dirty="0" smtClean="0"/>
              <a:t>…</a:t>
            </a:r>
          </a:p>
          <a:p>
            <a:pPr lvl="0"/>
            <a:endParaRPr lang="fi-FI" sz="2000" dirty="0"/>
          </a:p>
          <a:p>
            <a:pPr lvl="0"/>
            <a:r>
              <a:rPr lang="en-GB" sz="2000" dirty="0"/>
              <a:t>None of these can actually be used, in the strict mathematical sense, as a </a:t>
            </a:r>
            <a:r>
              <a:rPr lang="en-GB" sz="2000" dirty="0">
                <a:solidFill>
                  <a:srgbClr val="0070C0"/>
                </a:solidFill>
              </a:rPr>
              <a:t>definition</a:t>
            </a:r>
            <a:r>
              <a:rPr lang="en-GB" sz="2000" dirty="0"/>
              <a:t> of probability</a:t>
            </a:r>
            <a:r>
              <a:rPr lang="en-GB" sz="2000" dirty="0" smtClean="0"/>
              <a:t>.</a:t>
            </a:r>
          </a:p>
          <a:p>
            <a:pPr marL="0" lvl="0" indent="0">
              <a:buNone/>
            </a:pPr>
            <a:r>
              <a:rPr lang="en-GB" sz="2000" dirty="0" smtClean="0"/>
              <a:t> </a:t>
            </a:r>
          </a:p>
          <a:p>
            <a:pPr lvl="0"/>
            <a:r>
              <a:rPr lang="en-GB" sz="2000" dirty="0" smtClean="0"/>
              <a:t>For </a:t>
            </a:r>
            <a:r>
              <a:rPr lang="en-GB" sz="2000" dirty="0"/>
              <a:t>this, the commonly accepted basis is the set of axioms of Kolmogorov, according to </a:t>
            </a:r>
            <a:r>
              <a:rPr lang="en-GB" sz="2000" dirty="0" smtClean="0"/>
              <a:t>which     </a:t>
            </a:r>
            <a:r>
              <a:rPr lang="en-GB" sz="2000" dirty="0"/>
              <a:t>probability is </a:t>
            </a:r>
            <a:r>
              <a:rPr lang="en-GB" sz="2000" dirty="0" smtClean="0"/>
              <a:t>a </a:t>
            </a:r>
            <a:r>
              <a:rPr lang="en-GB" sz="2000" dirty="0" err="1" smtClean="0"/>
              <a:t>countably</a:t>
            </a:r>
            <a:r>
              <a:rPr lang="en-GB" sz="2000" dirty="0" smtClean="0"/>
              <a:t> </a:t>
            </a:r>
            <a:r>
              <a:rPr lang="en-GB" sz="2000" dirty="0"/>
              <a:t>additive measure of total mass 1. </a:t>
            </a:r>
            <a:r>
              <a:rPr lang="en-GB" sz="2000" dirty="0" smtClean="0"/>
              <a:t>cf. Cowan’s </a:t>
            </a:r>
            <a:r>
              <a:rPr lang="en-GB" sz="2000" dirty="0"/>
              <a:t>Lecture 1, slide 6</a:t>
            </a:r>
            <a:r>
              <a:rPr lang="en-GB" sz="2000" dirty="0" smtClean="0"/>
              <a:t>.</a:t>
            </a:r>
          </a:p>
          <a:p>
            <a:pPr lvl="0"/>
            <a:endParaRPr lang="en-GB" sz="2000" dirty="0" smtClean="0"/>
          </a:p>
          <a:p>
            <a:r>
              <a:rPr lang="en-GB" sz="2000" dirty="0"/>
              <a:t>Notes: sets A, B, … are interpreted as </a:t>
            </a:r>
            <a:r>
              <a:rPr lang="en-GB" sz="2000" dirty="0">
                <a:solidFill>
                  <a:srgbClr val="0070C0"/>
                </a:solidFill>
              </a:rPr>
              <a:t>propositions with truth values </a:t>
            </a:r>
            <a:r>
              <a:rPr lang="en-GB" sz="2000" dirty="0"/>
              <a:t>0 and 1, and the operations/relationships between them are understood to mean: ∩ = ‘and’, </a:t>
            </a:r>
            <a:r>
              <a:rPr lang="en-GB" sz="2000" dirty="0" smtClean="0"/>
              <a:t>U </a:t>
            </a:r>
            <a:r>
              <a:rPr lang="en-GB" sz="2000" dirty="0"/>
              <a:t>= (disjunctive) ‘or’, </a:t>
            </a:r>
            <a:r>
              <a:rPr lang="en-GB" sz="2000" dirty="0" smtClean="0"/>
              <a:t> c </a:t>
            </a:r>
            <a:r>
              <a:rPr lang="en-GB" sz="2000" dirty="0"/>
              <a:t>= ‘implies’.</a:t>
            </a:r>
            <a:endParaRPr lang="fi-FI" sz="2000" dirty="0"/>
          </a:p>
          <a:p>
            <a:pPr lvl="0"/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64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jar: </a:t>
            </a:r>
            <a:r>
              <a:rPr lang="fi-FI" sz="3600" dirty="0" err="1" smtClean="0">
                <a:solidFill>
                  <a:prstClr val="black"/>
                </a:solidFill>
              </a:rPr>
              <a:t>practical</a:t>
            </a:r>
            <a:r>
              <a:rPr lang="fi-FI" sz="3600" dirty="0" smtClean="0">
                <a:solidFill>
                  <a:prstClr val="black"/>
                </a:solidFill>
              </a:rPr>
              <a:t> </a:t>
            </a:r>
            <a:r>
              <a:rPr lang="fi-FI" sz="3600" dirty="0" err="1" smtClean="0">
                <a:solidFill>
                  <a:prstClr val="black"/>
                </a:solidFill>
              </a:rPr>
              <a:t>implementation</a:t>
            </a:r>
            <a:endParaRPr lang="fi-FI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sz="19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 order to get stated with a practical implementation, we first need to specify a reasonable prior distribution.</a:t>
                </a:r>
              </a:p>
              <a:p>
                <a:r>
                  <a:rPr lang="en-GB" sz="19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Looking at the integral representation of de </a:t>
                </a:r>
                <a:r>
                  <a:rPr lang="en-GB" sz="19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Finetti’s</a:t>
                </a:r>
                <a:r>
                  <a:rPr lang="en-GB" sz="19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theorem</a:t>
                </a:r>
              </a:p>
              <a:p>
                <a:pPr marL="0" indent="0">
                  <a:buNone/>
                </a:pPr>
                <a:r>
                  <a:rPr lang="en-GB" sz="19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19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P </a:t>
                </a:r>
                <a:r>
                  <a:rPr lang="en-GB" sz="19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9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 2,…, </m:t>
                    </m:r>
                    <m:r>
                      <a:rPr lang="en-GB" sz="19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i-FI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i-FI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𝛴</m:t>
                            </m:r>
                            <m:sSub>
                              <m:sSubPr>
                                <m:ctrlP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𝛴</m:t>
                            </m:r>
                            <m:sSub>
                              <m:sSubPr>
                                <m:ctrlPr>
                                  <a:rPr lang="fi-FI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i-FI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endParaRPr lang="fi-FI" dirty="0" smtClean="0"/>
              </a:p>
              <a:p>
                <a:pPr marL="0" indent="0">
                  <a:buNone/>
                </a:pPr>
                <a:r>
                  <a:rPr lang="fi-FI" dirty="0"/>
                  <a:t> </a:t>
                </a:r>
                <a:r>
                  <a:rPr lang="fi-FI" dirty="0" smtClean="0"/>
                  <a:t>  </a:t>
                </a:r>
                <a:r>
                  <a:rPr lang="fi-FI" sz="2000" dirty="0" smtClean="0"/>
                  <a:t>we </a:t>
                </a:r>
                <a:r>
                  <a:rPr lang="fi-FI" sz="2000" dirty="0" err="1" smtClean="0"/>
                  <a:t>see</a:t>
                </a:r>
                <a:r>
                  <a:rPr lang="fi-FI" sz="2000" dirty="0" smtClean="0"/>
                  <a:t> that, for </a:t>
                </a:r>
                <a14:m>
                  <m:oMath xmlns:m="http://schemas.openxmlformats.org/officeDocument/2006/math"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i-FI" sz="2000" dirty="0" smtClean="0"/>
                  <a:t> = 1, it </a:t>
                </a:r>
                <a:r>
                  <a:rPr lang="fi-FI" sz="2000" dirty="0" err="1" smtClean="0"/>
                  <a:t>becomes</a:t>
                </a:r>
                <a:r>
                  <a:rPr lang="fi-FI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fi-FI" sz="2000" dirty="0"/>
                  <a:t> </a:t>
                </a:r>
                <a:r>
                  <a:rPr lang="fi-FI" sz="2000" dirty="0" smtClean="0"/>
                  <a:t>                      </a:t>
                </a:r>
                <a:r>
                  <a:rPr lang="en-GB" sz="19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en-GB" sz="19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19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9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fi-FI" sz="19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fi-FI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i-FI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fi-FI" sz="2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i-FI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fi-FI" sz="2000" dirty="0" smtClean="0"/>
                  <a:t>= ’</a:t>
                </a:r>
                <a:r>
                  <a:rPr lang="fi-FI" sz="2000" dirty="0" err="1" smtClean="0"/>
                  <a:t>expected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value</a:t>
                </a:r>
                <a:r>
                  <a:rPr lang="fi-FI" sz="2000" dirty="0" smtClean="0"/>
                  <a:t> of the </a:t>
                </a:r>
                <a:r>
                  <a:rPr lang="fi-FI" sz="2000" dirty="0" err="1" smtClean="0"/>
                  <a:t>prior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distribution</a:t>
                </a:r>
                <a:r>
                  <a:rPr lang="fi-FI" sz="2000" dirty="0" smtClean="0"/>
                  <a:t>’.</a:t>
                </a:r>
              </a:p>
              <a:p>
                <a:pPr marL="0" indent="0">
                  <a:buNone/>
                </a:pPr>
                <a:endParaRPr lang="fi-FI" sz="2000" dirty="0"/>
              </a:p>
              <a:p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should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reflect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our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state</a:t>
                </a:r>
                <a:r>
                  <a:rPr lang="fi-FI" sz="2000" dirty="0" smtClean="0"/>
                  <a:t> of </a:t>
                </a:r>
                <a:r>
                  <a:rPr lang="fi-FI" sz="2000" dirty="0" err="1" smtClean="0"/>
                  <a:t>knowledge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when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there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are</a:t>
                </a:r>
                <a:r>
                  <a:rPr lang="fi-FI" sz="2000" dirty="0" smtClean="0"/>
                  <a:t> no data. For </a:t>
                </a:r>
                <a:r>
                  <a:rPr lang="fi-FI" sz="2000" dirty="0" err="1" smtClean="0"/>
                  <a:t>example</a:t>
                </a:r>
                <a:r>
                  <a:rPr lang="fi-FI" sz="2000" dirty="0" smtClean="0"/>
                  <a:t>, </a:t>
                </a:r>
                <a:r>
                  <a:rPr lang="fi-FI" sz="2000" dirty="0" err="1" smtClean="0"/>
                  <a:t>if</a:t>
                </a:r>
                <a:r>
                  <a:rPr lang="fi-FI" sz="2000" dirty="0" smtClean="0"/>
                  <a:t> we </a:t>
                </a:r>
                <a:r>
                  <a:rPr lang="fi-FI" sz="2000" dirty="0" err="1" smtClean="0"/>
                  <a:t>chose</a:t>
                </a:r>
                <a:r>
                  <a:rPr lang="fi-FI" sz="2000" dirty="0" smtClean="0"/>
                  <a:t>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i-FI" sz="2000" dirty="0" smtClean="0"/>
                  <a:t> to </a:t>
                </a:r>
                <a:r>
                  <a:rPr lang="fi-FI" sz="2000" dirty="0" err="1" smtClean="0"/>
                  <a:t>be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uniform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distribution</a:t>
                </a:r>
                <a:r>
                  <a:rPr lang="fi-FI" sz="2000" dirty="0" smtClean="0"/>
                  <a:t> on the </a:t>
                </a:r>
                <a:r>
                  <a:rPr lang="fi-FI" sz="2000" dirty="0" err="1" smtClean="0"/>
                  <a:t>interval</a:t>
                </a:r>
                <a:r>
                  <a:rPr lang="fi-FI" sz="2000" dirty="0" smtClean="0"/>
                  <a:t> (0, 1), </a:t>
                </a:r>
                <a:r>
                  <a:rPr lang="fi-FI" sz="2000" dirty="0" err="1" smtClean="0"/>
                  <a:t>with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density</a:t>
                </a:r>
                <a:r>
                  <a:rPr lang="fi-FI" sz="2000" dirty="0" smtClean="0"/>
                  <a:t> function </a:t>
                </a:r>
                <a14:m>
                  <m:oMath xmlns:m="http://schemas.openxmlformats.org/officeDocument/2006/math">
                    <m:r>
                      <a:rPr lang="fi-FI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fi-FI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i-FI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fi-FI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fi-FI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fi-FI" sz="2000" dirty="0" smtClean="0"/>
                  <a:t> for 0 &lt;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000" dirty="0" smtClean="0"/>
                  <a:t>&lt; 1, we </a:t>
                </a:r>
                <a:r>
                  <a:rPr lang="fi-FI" sz="2000" dirty="0" err="1" smtClean="0"/>
                  <a:t>would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have</a:t>
                </a:r>
                <a:r>
                  <a:rPr lang="fi-FI" sz="2000" dirty="0" smtClean="0"/>
                  <a:t> that </a:t>
                </a:r>
                <a:r>
                  <a:rPr lang="en-GB" sz="19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en-GB" sz="19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9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fi-FI" sz="19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fi-FI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i-FI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½.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Thus</a:t>
                </a:r>
                <a:r>
                  <a:rPr lang="fi-FI" sz="2000" dirty="0" smtClean="0"/>
                  <a:t> we </a:t>
                </a:r>
                <a:r>
                  <a:rPr lang="fi-FI" sz="2000" dirty="0" err="1" smtClean="0"/>
                  <a:t>would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then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think</a:t>
                </a:r>
                <a:r>
                  <a:rPr lang="fi-FI" sz="2000" dirty="0" smtClean="0"/>
                  <a:t> that, </a:t>
                </a:r>
                <a:r>
                  <a:rPr lang="fi-FI" sz="2000" dirty="0" err="1" smtClean="0"/>
                  <a:t>before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seeing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any</a:t>
                </a:r>
                <a:r>
                  <a:rPr lang="fi-FI" sz="2000" dirty="0" smtClean="0"/>
                  <a:t> data, the </a:t>
                </a:r>
                <a:r>
                  <a:rPr lang="fi-FI" sz="2000" dirty="0" err="1" smtClean="0"/>
                  <a:t>two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possible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outcomes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would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be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equally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likely</a:t>
                </a:r>
                <a:r>
                  <a:rPr lang="fi-FI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fi-FI" sz="2000" dirty="0"/>
                  <a:t> </a:t>
                </a:r>
                <a:r>
                  <a:rPr lang="fi-FI" sz="2000" dirty="0" smtClean="0"/>
                  <a:t>                       </a:t>
                </a:r>
                <a:endParaRPr lang="fi-FI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82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34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jar: </a:t>
            </a:r>
            <a:r>
              <a:rPr lang="fi-FI" sz="3600" dirty="0" err="1">
                <a:solidFill>
                  <a:prstClr val="black"/>
                </a:solidFill>
              </a:rPr>
              <a:t>practical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implementation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i-FI" sz="2000" dirty="0" smtClean="0">
                    <a:solidFill>
                      <a:prstClr val="black"/>
                    </a:solidFill>
                  </a:rPr>
                  <a:t>The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uniform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distribution</a:t>
                </a:r>
                <a:r>
                  <a:rPr lang="fi-FI" sz="2000" dirty="0">
                    <a:solidFill>
                      <a:prstClr val="black"/>
                    </a:solidFill>
                  </a:rPr>
                  <a:t> on the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interval</a:t>
                </a:r>
                <a:r>
                  <a:rPr lang="fi-FI" sz="2000" dirty="0">
                    <a:solidFill>
                      <a:prstClr val="black"/>
                    </a:solidFill>
                  </a:rPr>
                  <a:t> (0, 1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)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can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in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this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case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be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considered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to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be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an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’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uninformative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reference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distribution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’,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analogous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to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symmetric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choice </a:t>
                </a:r>
                <a:r>
                  <a:rPr lang="en-GB" sz="2000" dirty="0">
                    <a:solidFill>
                      <a:prstClr val="black"/>
                    </a:solidFill>
                  </a:rPr>
                  <a:t>P(Box A) = P(Box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B) </a:t>
                </a:r>
                <a:r>
                  <a:rPr lang="en-GB" sz="2000" dirty="0">
                    <a:solidFill>
                      <a:prstClr val="black"/>
                    </a:solidFill>
                  </a:rPr>
                  <a:t>= 1/2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in our ‘balls in boxes’ example.</a:t>
                </a:r>
              </a:p>
              <a:p>
                <a:endParaRPr lang="en-GB" sz="2000" dirty="0">
                  <a:solidFill>
                    <a:prstClr val="black"/>
                  </a:solidFill>
                </a:endParaRPr>
              </a:p>
              <a:p>
                <a:r>
                  <a:rPr lang="en-GB" sz="2000" dirty="0" smtClean="0">
                    <a:solidFill>
                      <a:prstClr val="black"/>
                    </a:solidFill>
                  </a:rPr>
                  <a:t>The interpretations of the parameter as (a) </a:t>
                </a:r>
                <a:r>
                  <a:rPr lang="en-GB" sz="2000" dirty="0" err="1" smtClean="0">
                    <a:solidFill>
                      <a:srgbClr val="0070C0"/>
                    </a:solidFill>
                  </a:rPr>
                  <a:t>popensity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, and (b) as </a:t>
                </a:r>
                <a:r>
                  <a:rPr lang="en-GB" sz="2000" dirty="0" smtClean="0">
                    <a:solidFill>
                      <a:srgbClr val="0070C0"/>
                    </a:solidFill>
                  </a:rPr>
                  <a:t>limiting frequency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(cf. slide 38), may also be helpful in the practical justification of the choice of prior. </a:t>
                </a:r>
                <a:r>
                  <a:rPr lang="en-GB" sz="2000" dirty="0" smtClean="0">
                    <a:solidFill>
                      <a:srgbClr val="0070C0"/>
                    </a:solidFill>
                  </a:rPr>
                  <a:t>In fact, it can be shown (again a mathematical result!) that the exchangeability hypothesis implies that the sequence of relative frequencies </a:t>
                </a:r>
                <a:r>
                  <a:rPr lang="fi-FI" sz="2000" dirty="0">
                    <a:solidFill>
                      <a:srgbClr val="0070C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i-FI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fi-FI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fi-FI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i-FI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i-FI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srgbClr val="0070C0"/>
                    </a:solidFill>
                  </a:rPr>
                  <a:t> converges to a limiting (random) variable, say </a:t>
                </a:r>
                <a:r>
                  <a:rPr lang="el-GR" sz="2000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Θ</a:t>
                </a:r>
                <a:r>
                  <a:rPr lang="fi-FI" sz="2000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en-GB" sz="2000" dirty="0" smtClean="0">
                    <a:solidFill>
                      <a:srgbClr val="0070C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>
                    <a:solidFill>
                      <a:srgbClr val="0070C0"/>
                    </a:solidFill>
                  </a:rPr>
                  <a:t>grows to infinity. The prior distribution can be viewed as an expression of ‘your’ initial belief of what this limit would be, before having seen any data.</a:t>
                </a:r>
                <a:endParaRPr lang="en-GB" sz="2000" dirty="0" smtClean="0">
                  <a:solidFill>
                    <a:prstClr val="black"/>
                  </a:solidFill>
                </a:endParaRPr>
              </a:p>
              <a:p>
                <a:endParaRPr lang="en-GB" sz="2000" dirty="0">
                  <a:solidFill>
                    <a:prstClr val="black"/>
                  </a:solidFill>
                </a:endParaRPr>
              </a:p>
              <a:p>
                <a:r>
                  <a:rPr lang="en-GB" sz="2000" dirty="0" smtClean="0">
                    <a:solidFill>
                      <a:srgbClr val="FF0000"/>
                    </a:solidFill>
                  </a:rPr>
                  <a:t>Important note: </a:t>
                </a:r>
                <a:r>
                  <a:rPr lang="en-GB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We would get the same prior prediction </a:t>
                </a:r>
                <a:r>
                  <a:rPr lang="en-GB" sz="19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en-GB" sz="19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9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fi-FI" sz="19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fi-FI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en-GB" sz="20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en-GB" sz="2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fi-FI" sz="2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i-FI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½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also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if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we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had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chosen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the ’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point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mass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distribution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at the single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point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= 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½’ as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the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prior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.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  - So, what is the practical difference between these two?</a:t>
                </a:r>
                <a:endParaRPr lang="fi-FI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96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51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0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jar: </a:t>
            </a:r>
            <a:r>
              <a:rPr lang="fi-FI" sz="3600" dirty="0" err="1">
                <a:solidFill>
                  <a:prstClr val="black"/>
                </a:solidFill>
              </a:rPr>
              <a:t>practical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implementation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i-FI" sz="2000" dirty="0" smtClean="0"/>
                  <a:t>The </a:t>
                </a:r>
                <a:r>
                  <a:rPr lang="fi-FI" sz="2000" dirty="0" err="1" smtClean="0"/>
                  <a:t>difference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can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be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demonstrated</a:t>
                </a:r>
                <a:r>
                  <a:rPr lang="fi-FI" sz="2000" dirty="0" smtClean="0"/>
                  <a:t> by </a:t>
                </a:r>
                <a:r>
                  <a:rPr lang="fi-FI" sz="2000" dirty="0" err="1" smtClean="0"/>
                  <a:t>considering</a:t>
                </a:r>
                <a:r>
                  <a:rPr lang="fi-FI" sz="2000" dirty="0" smtClean="0"/>
                  <a:t> the de </a:t>
                </a:r>
                <a:r>
                  <a:rPr lang="fi-FI" sz="2000" dirty="0" err="1" smtClean="0"/>
                  <a:t>Finetti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representation</a:t>
                </a:r>
                <a:r>
                  <a:rPr lang="fi-FI" sz="2000" dirty="0" smtClean="0"/>
                  <a:t> in </a:t>
                </a:r>
                <a:r>
                  <a:rPr lang="fi-FI" sz="2000" dirty="0" err="1" smtClean="0"/>
                  <a:t>these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two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cases</a:t>
                </a:r>
                <a:r>
                  <a:rPr lang="fi-FI" sz="2000" dirty="0" smtClean="0"/>
                  <a:t>, </a:t>
                </a:r>
                <a:r>
                  <a:rPr lang="fi-FI" sz="2000" dirty="0" err="1" smtClean="0"/>
                  <a:t>say</a:t>
                </a:r>
                <a:r>
                  <a:rPr lang="fi-FI" sz="2000" dirty="0" smtClean="0"/>
                  <a:t>, for </a:t>
                </a:r>
                <a14:m>
                  <m:oMath xmlns:m="http://schemas.openxmlformats.org/officeDocument/2006/math"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i-FI" sz="2000" dirty="0" smtClean="0"/>
                  <a:t> = 2.</a:t>
                </a:r>
              </a:p>
              <a:p>
                <a:endParaRPr lang="fi-FI" sz="2000" dirty="0"/>
              </a:p>
              <a:p>
                <a:r>
                  <a:rPr lang="fi-FI" sz="2000" dirty="0" smtClean="0"/>
                  <a:t>If the </a:t>
                </a:r>
                <a:r>
                  <a:rPr lang="fi-FI" sz="2000" dirty="0" err="1" smtClean="0"/>
                  <a:t>prior</a:t>
                </a:r>
                <a:r>
                  <a:rPr lang="fi-FI" sz="2000" dirty="0" smtClean="0"/>
                  <a:t> is the </a:t>
                </a:r>
                <a:r>
                  <a:rPr lang="fi-FI" sz="2000" dirty="0" err="1" smtClean="0"/>
                  <a:t>degenerate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distribution</a:t>
                </a:r>
                <a:r>
                  <a:rPr lang="fi-FI" sz="2000" dirty="0" smtClean="0"/>
                  <a:t> at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i-FI" sz="2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= 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½,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then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we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get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, for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example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GB" sz="19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P </a:t>
                </a:r>
                <a:r>
                  <a:rPr lang="en-GB" sz="19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19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9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fi-FI" sz="19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1</m:t>
                    </m:r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19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GB" sz="1900" dirty="0">
                        <a:solidFill>
                          <a:prstClr val="black"/>
                        </a:solidFill>
                      </a:rPr>
                      <m:t> = </m:t>
                    </m:r>
                    <m:r>
                      <a:rPr lang="fi-FI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r>
                  <a:rPr lang="fi-FI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fi-FI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i-FI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i-FI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sSup>
                      <m:sSup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(1/2)</m:t>
                        </m:r>
                      </m:e>
                      <m:sup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i-FI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000" dirty="0" smtClean="0"/>
                  <a:t>= 1/4.</a:t>
                </a:r>
              </a:p>
              <a:p>
                <a:pPr marL="0" indent="0">
                  <a:buNone/>
                </a:pPr>
                <a:endParaRPr lang="fi-FI" sz="2000" dirty="0"/>
              </a:p>
              <a:p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would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be</a:t>
                </a:r>
                <a:r>
                  <a:rPr lang="fi-FI" sz="2000" dirty="0" smtClean="0"/>
                  <a:t> a </a:t>
                </a:r>
                <a:r>
                  <a:rPr lang="fi-FI" sz="2000" dirty="0" err="1" smtClean="0"/>
                  <a:t>reasonable</a:t>
                </a:r>
                <a:r>
                  <a:rPr lang="fi-FI" sz="2000" dirty="0" smtClean="0"/>
                  <a:t> model for a </a:t>
                </a:r>
                <a:r>
                  <a:rPr lang="fi-FI" sz="2000" dirty="0" err="1" smtClean="0"/>
                  <a:t>coin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tossing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experiment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if</a:t>
                </a:r>
                <a:r>
                  <a:rPr lang="fi-FI" sz="2000" dirty="0" smtClean="0"/>
                  <a:t> ’</a:t>
                </a:r>
                <a:r>
                  <a:rPr lang="fi-FI" sz="2000" dirty="0" err="1" smtClean="0"/>
                  <a:t>you</a:t>
                </a:r>
                <a:r>
                  <a:rPr lang="fi-FI" sz="2000" dirty="0" smtClean="0"/>
                  <a:t>’ </a:t>
                </a:r>
                <a:r>
                  <a:rPr lang="fi-FI" sz="2000" dirty="0" err="1" smtClean="0"/>
                  <a:t>firmly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believe</a:t>
                </a:r>
                <a:r>
                  <a:rPr lang="fi-FI" sz="2000" dirty="0" smtClean="0"/>
                  <a:t> that the </a:t>
                </a:r>
                <a:r>
                  <a:rPr lang="fi-FI" sz="2000" dirty="0" err="1" smtClean="0"/>
                  <a:t>coin</a:t>
                </a:r>
                <a:r>
                  <a:rPr lang="fi-FI" sz="2000" dirty="0" smtClean="0"/>
                  <a:t> is </a:t>
                </a:r>
                <a:r>
                  <a:rPr lang="fi-FI" sz="2000" dirty="0" err="1" smtClean="0"/>
                  <a:t>well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balanced</a:t>
                </a:r>
                <a:r>
                  <a:rPr lang="fi-FI" sz="2000" dirty="0" smtClean="0"/>
                  <a:t>. In that </a:t>
                </a:r>
                <a:r>
                  <a:rPr lang="fi-FI" sz="2000" dirty="0" err="1" smtClean="0"/>
                  <a:t>situation</a:t>
                </a:r>
                <a:r>
                  <a:rPr lang="fi-FI" sz="2000" dirty="0" smtClean="0"/>
                  <a:t>, ’</a:t>
                </a:r>
                <a:r>
                  <a:rPr lang="fi-FI" sz="2000" dirty="0" err="1" smtClean="0"/>
                  <a:t>you</a:t>
                </a:r>
                <a:r>
                  <a:rPr lang="fi-FI" sz="2000" dirty="0" smtClean="0"/>
                  <a:t>’ </a:t>
                </a:r>
                <a:r>
                  <a:rPr lang="fi-FI" sz="2000" dirty="0" err="1" smtClean="0"/>
                  <a:t>would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be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unwilling</a:t>
                </a:r>
                <a:r>
                  <a:rPr lang="fi-FI" sz="2000" dirty="0" smtClean="0"/>
                  <a:t> to </a:t>
                </a:r>
                <a:r>
                  <a:rPr lang="fi-FI" sz="2000" dirty="0" err="1" smtClean="0"/>
                  <a:t>modify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predictions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based</a:t>
                </a:r>
                <a:r>
                  <a:rPr lang="fi-FI" sz="2000" dirty="0" smtClean="0"/>
                  <a:t> on </a:t>
                </a:r>
                <a:r>
                  <a:rPr lang="fi-FI" sz="2000" dirty="0" err="1" smtClean="0"/>
                  <a:t>earlier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observations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even</a:t>
                </a:r>
                <a:r>
                  <a:rPr lang="fi-FI" sz="2000" dirty="0" smtClean="0"/>
                  <a:t> in </a:t>
                </a:r>
                <a:r>
                  <a:rPr lang="fi-FI" sz="2000" dirty="0" err="1" smtClean="0"/>
                  <a:t>situations</a:t>
                </a:r>
                <a:r>
                  <a:rPr lang="fi-FI" sz="2000" dirty="0" smtClean="0"/>
                  <a:t> in which the </a:t>
                </a:r>
                <a:r>
                  <a:rPr lang="fi-FI" sz="2000" dirty="0" err="1" smtClean="0"/>
                  <a:t>relative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frequences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remained</a:t>
                </a:r>
                <a:r>
                  <a:rPr lang="fi-FI" sz="2000" dirty="0" smtClean="0"/>
                  <a:t> for a long </a:t>
                </a:r>
                <a:r>
                  <a:rPr lang="fi-FI" sz="2000" dirty="0" err="1" smtClean="0"/>
                  <a:t>time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markedly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different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from</a:t>
                </a:r>
                <a:r>
                  <a:rPr lang="fi-FI" sz="2000" dirty="0" smtClean="0"/>
                  <a:t> 1/2. – </a:t>
                </a:r>
                <a:r>
                  <a:rPr lang="fi-FI" sz="2000" dirty="0" err="1" smtClean="0"/>
                  <a:t>Compare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such</a:t>
                </a:r>
                <a:r>
                  <a:rPr lang="fi-FI" sz="2000" dirty="0" smtClean="0"/>
                  <a:t> a position to the 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’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Law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of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Large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Numbers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’ </a:t>
                </a:r>
                <a:r>
                  <a:rPr lang="fi-FI" sz="2000" dirty="0" smtClean="0"/>
                  <a:t>(in probability </a:t>
                </a:r>
                <a:r>
                  <a:rPr lang="fi-FI" sz="2000" dirty="0" err="1" smtClean="0"/>
                  <a:t>theory</a:t>
                </a:r>
                <a:r>
                  <a:rPr lang="fi-FI" sz="2000" dirty="0" smtClean="0"/>
                  <a:t>) and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p-values</a:t>
                </a:r>
                <a:r>
                  <a:rPr lang="fi-FI" sz="2000" dirty="0" smtClean="0"/>
                  <a:t> (in </a:t>
                </a:r>
                <a:r>
                  <a:rPr lang="fi-FI" sz="2000" dirty="0" err="1" smtClean="0"/>
                  <a:t>statistics</a:t>
                </a:r>
                <a:r>
                  <a:rPr lang="fi-FI" sz="2000" dirty="0" smtClean="0"/>
                  <a:t>). Both </a:t>
                </a:r>
                <a:r>
                  <a:rPr lang="fi-FI" sz="2000" dirty="0" err="1" smtClean="0"/>
                  <a:t>are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based</a:t>
                </a:r>
                <a:r>
                  <a:rPr lang="fi-FI" sz="2000" dirty="0" smtClean="0"/>
                  <a:t> on </a:t>
                </a:r>
                <a:r>
                  <a:rPr lang="fi-FI" sz="2000" dirty="0" err="1" smtClean="0"/>
                  <a:t>considering</a:t>
                </a:r>
                <a:r>
                  <a:rPr lang="fi-FI" sz="2000" dirty="0" smtClean="0"/>
                  <a:t>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an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assumed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parameter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value</a:t>
                </a:r>
                <a:r>
                  <a:rPr lang="fi-FI" sz="2000" dirty="0" smtClean="0"/>
                  <a:t>, and </a:t>
                </a:r>
                <a:r>
                  <a:rPr lang="fi-FI" sz="2000" dirty="0" err="1" smtClean="0"/>
                  <a:t>potential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behaviour</a:t>
                </a:r>
                <a:r>
                  <a:rPr lang="fi-FI" sz="2000" dirty="0" smtClean="0"/>
                  <a:t> of </a:t>
                </a:r>
                <a:r>
                  <a:rPr lang="fi-FI" sz="2000" dirty="0" err="1" smtClean="0"/>
                  <a:t>future</a:t>
                </a:r>
                <a:r>
                  <a:rPr lang="fi-FI" sz="2000" dirty="0" smtClean="0"/>
                  <a:t> data.</a:t>
                </a:r>
              </a:p>
              <a:p>
                <a:pPr marL="0" indent="0">
                  <a:buNone/>
                </a:pPr>
                <a:r>
                  <a:rPr lang="fi-FI" sz="2000" dirty="0" smtClean="0"/>
                  <a:t> </a:t>
                </a:r>
                <a:endParaRPr lang="fi-FI" sz="2000" dirty="0"/>
              </a:p>
              <a:p>
                <a:pPr marL="0" indent="0">
                  <a:buNone/>
                </a:pPr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96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52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47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jar: </a:t>
            </a:r>
            <a:r>
              <a:rPr lang="fi-FI" sz="3600" dirty="0" err="1">
                <a:solidFill>
                  <a:prstClr val="black"/>
                </a:solidFill>
              </a:rPr>
              <a:t>practical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implementation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i-FI" sz="2000" dirty="0" smtClean="0">
                    <a:solidFill>
                      <a:prstClr val="black"/>
                    </a:solidFill>
                  </a:rPr>
                  <a:t>Compare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this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now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with</a:t>
                </a:r>
                <a:r>
                  <a:rPr lang="fi-FI" sz="2000" dirty="0">
                    <a:solidFill>
                      <a:prstClr val="black"/>
                    </a:solidFill>
                  </a:rPr>
                  <a:t> the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situation</a:t>
                </a:r>
                <a:r>
                  <a:rPr lang="fi-FI" sz="2000" dirty="0">
                    <a:solidFill>
                      <a:prstClr val="black"/>
                    </a:solidFill>
                  </a:rPr>
                  <a:t> in which the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prior</a:t>
                </a:r>
                <a:r>
                  <a:rPr lang="fi-FI" sz="2000" dirty="0">
                    <a:solidFill>
                      <a:prstClr val="black"/>
                    </a:solidFill>
                  </a:rPr>
                  <a:t> is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Uniform</a:t>
                </a:r>
                <a:r>
                  <a:rPr lang="fi-FI" sz="2000" dirty="0">
                    <a:solidFill>
                      <a:prstClr val="black"/>
                    </a:solidFill>
                  </a:rPr>
                  <a:t>(0, 1).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According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to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what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was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said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earlier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,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this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is an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expression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of that ’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you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’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do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not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initially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believe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more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strongly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in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any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particular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value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of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limiting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variable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Θ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than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in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any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other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on the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interval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(0, 1).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This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justifies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calling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>
                    <a:solidFill>
                      <a:prstClr val="black"/>
                    </a:solidFill>
                  </a:rPr>
                  <a:t>the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uniform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prior</a:t>
                </a: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>
                    <a:solidFill>
                      <a:srgbClr val="0070C0"/>
                    </a:solidFill>
                  </a:rPr>
                  <a:t>’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non-informative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’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fi-FI" sz="2000" dirty="0">
                  <a:solidFill>
                    <a:prstClr val="black"/>
                  </a:solidFill>
                </a:endParaRPr>
              </a:p>
              <a:p>
                <a:r>
                  <a:rPr lang="fi-FI" sz="2000" dirty="0" smtClean="0">
                    <a:solidFill>
                      <a:prstClr val="black"/>
                    </a:solidFill>
                  </a:rPr>
                  <a:t>In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this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situation</a:t>
                </a:r>
                <a:endParaRPr lang="fi-FI" sz="20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fi-FI" sz="20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</a:t>
                </a:r>
                <a:r>
                  <a:rPr lang="en-GB" sz="19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en-GB" sz="19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9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fi-FI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1</m:t>
                    </m:r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GB" sz="1900" dirty="0">
                        <a:solidFill>
                          <a:prstClr val="black"/>
                        </a:solidFill>
                      </a:rPr>
                      <m:t> = </m:t>
                    </m:r>
                    <m:r>
                      <a:rPr lang="fi-FI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r>
                  <a:rPr lang="fi-FI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i-FI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 1/3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 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Another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way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of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looking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at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this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same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situation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is to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note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that</a:t>
                </a:r>
                <a:r>
                  <a:rPr lang="en-GB" sz="19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GB" sz="190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GB" sz="19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19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P </a:t>
                </a:r>
                <a:r>
                  <a:rPr lang="en-GB" sz="19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19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9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fi-FI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1</m:t>
                    </m:r>
                    <m:r>
                      <a:rPr lang="fi-FI" sz="19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19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GB" sz="1900" dirty="0">
                        <a:solidFill>
                          <a:prstClr val="black"/>
                        </a:solidFill>
                      </a:rPr>
                      <m:t> = </m:t>
                    </m:r>
                    <m:r>
                      <a:rPr lang="fi-FI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en-GB" sz="19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en-GB" sz="19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9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fi-FI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1</m:t>
                    </m:r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GB" sz="1900" dirty="0">
                        <a:solidFill>
                          <a:prstClr val="black"/>
                        </a:solidFill>
                      </a:rPr>
                      <m:t> = </m:t>
                    </m:r>
                    <m:r>
                      <a:rPr lang="fi-FI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r>
                  <a:rPr lang="fi-FI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/</a:t>
                </a:r>
                <a:r>
                  <a:rPr lang="en-GB" sz="19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P </a:t>
                </a:r>
                <a:r>
                  <a:rPr lang="en-GB" sz="19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9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fi-FI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r>
                  <a:rPr lang="fi-FI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= (1/3)/(1/2) = 2/3.</a:t>
                </a:r>
              </a:p>
              <a:p>
                <a:pPr marL="0" indent="0">
                  <a:buNone/>
                </a:pPr>
                <a:endParaRPr lang="fi-FI" sz="20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fi-FI" sz="2000" dirty="0" err="1" smtClean="0">
                    <a:solidFill>
                      <a:srgbClr val="0070C0"/>
                    </a:solidFill>
                  </a:rPr>
                  <a:t>Generally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speaking</a:t>
                </a:r>
                <a:r>
                  <a:rPr lang="fi-FI" sz="2000" dirty="0">
                    <a:solidFill>
                      <a:srgbClr val="0070C0"/>
                    </a:solidFill>
                  </a:rPr>
                  <a:t>, the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posterior</a:t>
                </a:r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distribution</a:t>
                </a:r>
                <a:r>
                  <a:rPr lang="fi-FI" sz="2000" dirty="0">
                    <a:solidFill>
                      <a:srgbClr val="0070C0"/>
                    </a:solidFill>
                  </a:rPr>
                  <a:t>, and the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consequent</a:t>
                </a:r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predictions</a:t>
                </a:r>
                <a:r>
                  <a:rPr lang="fi-FI" sz="2000" dirty="0">
                    <a:solidFill>
                      <a:srgbClr val="0070C0"/>
                    </a:solidFill>
                  </a:rPr>
                  <a:t>,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form</a:t>
                </a:r>
                <a:r>
                  <a:rPr lang="fi-FI" sz="2000" dirty="0">
                    <a:solidFill>
                      <a:srgbClr val="0070C0"/>
                    </a:solidFill>
                  </a:rPr>
                  <a:t> a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synthesis</a:t>
                </a:r>
                <a:r>
                  <a:rPr lang="fi-FI" sz="2000" dirty="0">
                    <a:solidFill>
                      <a:srgbClr val="0070C0"/>
                    </a:solidFill>
                  </a:rPr>
                  <a:t> of the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prior</a:t>
                </a:r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information</a:t>
                </a:r>
                <a:r>
                  <a:rPr lang="fi-FI" sz="2000" dirty="0">
                    <a:solidFill>
                      <a:srgbClr val="0070C0"/>
                    </a:solidFill>
                  </a:rPr>
                  <a:t> and the likelihood, the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latter</a:t>
                </a:r>
                <a:r>
                  <a:rPr lang="fi-FI" sz="2000" dirty="0">
                    <a:solidFill>
                      <a:srgbClr val="0070C0"/>
                    </a:solidFill>
                  </a:rPr>
                  <a:t> </a:t>
                </a:r>
                <a:r>
                  <a:rPr lang="fi-FI" sz="2000" dirty="0" err="1">
                    <a:solidFill>
                      <a:srgbClr val="0070C0"/>
                    </a:solidFill>
                  </a:rPr>
                  <a:t>depending</a:t>
                </a:r>
                <a:r>
                  <a:rPr lang="fi-FI" sz="2000" dirty="0">
                    <a:solidFill>
                      <a:srgbClr val="0070C0"/>
                    </a:solidFill>
                  </a:rPr>
                  <a:t> on the 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data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observed</a:t>
                </a:r>
                <a:r>
                  <a:rPr lang="fi-FI" sz="2000" dirty="0" smtClean="0">
                    <a:solidFill>
                      <a:srgbClr val="0070C0"/>
                    </a:solidFill>
                  </a:rPr>
                  <a:t>. </a:t>
                </a:r>
                <a:endParaRPr lang="fi-FI" sz="2000" dirty="0">
                  <a:solidFill>
                    <a:srgbClr val="0070C0"/>
                  </a:solidFill>
                </a:endParaRPr>
              </a:p>
              <a:p>
                <a:pPr lvl="0"/>
                <a:endParaRPr lang="fi-FI" sz="2000" dirty="0">
                  <a:solidFill>
                    <a:prstClr val="black"/>
                  </a:solidFill>
                </a:endParaRPr>
              </a:p>
              <a:p>
                <a:endParaRPr lang="fi-FI" sz="2000" dirty="0" smtClean="0">
                  <a:solidFill>
                    <a:prstClr val="black"/>
                  </a:solidFill>
                </a:endParaRPr>
              </a:p>
              <a:p>
                <a:endParaRPr lang="fi-FI" sz="2000" dirty="0">
                  <a:solidFill>
                    <a:prstClr val="black"/>
                  </a:solidFill>
                </a:endParaRPr>
              </a:p>
              <a:p>
                <a:endParaRPr lang="fi-FI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 b="-168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53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0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i-FI" sz="2000" dirty="0" smtClean="0"/>
                  <a:t>A </a:t>
                </a:r>
                <a:r>
                  <a:rPr lang="fi-FI" sz="2000" dirty="0" err="1" smtClean="0"/>
                  <a:t>popular</a:t>
                </a:r>
                <a:r>
                  <a:rPr lang="fi-FI" sz="2000" dirty="0" smtClean="0"/>
                  <a:t> choice in </a:t>
                </a:r>
                <a:r>
                  <a:rPr lang="fi-FI" sz="2000" dirty="0" err="1" smtClean="0"/>
                  <a:t>examples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such</a:t>
                </a:r>
                <a:r>
                  <a:rPr lang="fi-FI" sz="2000" dirty="0" smtClean="0"/>
                  <a:t> as the </a:t>
                </a:r>
                <a:r>
                  <a:rPr lang="fi-FI" sz="2000" dirty="0" err="1" smtClean="0"/>
                  <a:t>present</a:t>
                </a:r>
                <a:r>
                  <a:rPr lang="fi-FI" sz="2000" dirty="0" smtClean="0"/>
                  <a:t> one, </a:t>
                </a:r>
                <a:r>
                  <a:rPr lang="fi-FI" sz="2000" dirty="0" err="1" smtClean="0"/>
                  <a:t>involving</a:t>
                </a:r>
                <a:r>
                  <a:rPr lang="fi-FI" sz="2000" dirty="0" smtClean="0"/>
                  <a:t> a </a:t>
                </a:r>
                <a:r>
                  <a:rPr lang="fi-FI" sz="2000" dirty="0" err="1" smtClean="0"/>
                  <a:t>Bernoulli</a:t>
                </a:r>
                <a:r>
                  <a:rPr lang="fi-FI" sz="2000" dirty="0" smtClean="0"/>
                  <a:t>–</a:t>
                </a:r>
                <a:r>
                  <a:rPr lang="fi-FI" sz="2000" dirty="0" err="1" smtClean="0"/>
                  <a:t>form</a:t>
                </a:r>
                <a:r>
                  <a:rPr lang="fi-FI" sz="2000" dirty="0" smtClean="0"/>
                  <a:t> likelihood </a:t>
                </a:r>
                <a:r>
                  <a:rPr lang="fi-FI" sz="2000" dirty="0" err="1" smtClean="0"/>
                  <a:t>expression</a:t>
                </a:r>
                <a:r>
                  <a:rPr lang="fi-FI" sz="2000" dirty="0" smtClean="0"/>
                  <a:t>, is to </a:t>
                </a:r>
                <a:r>
                  <a:rPr lang="fi-FI" sz="2000" dirty="0" err="1" smtClean="0"/>
                  <a:t>consider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prior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distributions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from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so</a:t>
                </a:r>
                <a:r>
                  <a:rPr lang="fi-FI" sz="2000" dirty="0" smtClean="0"/>
                  <a:t>-called </a:t>
                </a:r>
                <a:r>
                  <a:rPr lang="fi-FI" sz="2000" dirty="0" err="1" smtClean="0">
                    <a:solidFill>
                      <a:srgbClr val="0070C0"/>
                    </a:solidFill>
                  </a:rPr>
                  <a:t>Beta-family</a:t>
                </a:r>
                <a:r>
                  <a:rPr lang="fi-FI" sz="2000" dirty="0" smtClean="0"/>
                  <a:t> of </a:t>
                </a:r>
                <a:r>
                  <a:rPr lang="fi-FI" sz="2000" dirty="0" err="1" smtClean="0"/>
                  <a:t>distributions</a:t>
                </a:r>
                <a:r>
                  <a:rPr lang="fi-FI" sz="2000" dirty="0" smtClean="0"/>
                  <a:t>, </a:t>
                </a:r>
                <a:r>
                  <a:rPr lang="fi-FI" sz="2000" dirty="0" err="1" smtClean="0"/>
                  <a:t>with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density</a:t>
                </a:r>
                <a:r>
                  <a:rPr lang="fi-FI" sz="2000" dirty="0" smtClean="0"/>
                  <a:t> function of the </a:t>
                </a:r>
                <a:r>
                  <a:rPr lang="fi-FI" sz="2000" dirty="0" err="1" smtClean="0"/>
                  <a:t>form</a:t>
                </a:r>
                <a:endParaRPr lang="fi-FI" sz="2000" dirty="0" smtClean="0"/>
              </a:p>
              <a:p>
                <a:pPr marL="0" indent="0">
                  <a:buNone/>
                </a:pPr>
                <a:r>
                  <a:rPr lang="fi-FI" sz="2000" dirty="0" smtClean="0"/>
                  <a:t>                       </a:t>
                </a:r>
                <a14:m>
                  <m:oMath xmlns:m="http://schemas.openxmlformats.org/officeDocument/2006/math"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fi-FI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i-FI" sz="2000" dirty="0" smtClean="0"/>
                  <a:t> </a:t>
                </a:r>
                <a:r>
                  <a:rPr lang="fi-FI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fi-FI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i-FI" sz="2000" dirty="0" smtClean="0"/>
                  <a:t>. </a:t>
                </a:r>
              </a:p>
              <a:p>
                <a:pPr marL="0" indent="0">
                  <a:buNone/>
                </a:pPr>
                <a:r>
                  <a:rPr lang="fi-FI" sz="2000" dirty="0" smtClean="0"/>
                  <a:t>   </a:t>
                </a:r>
              </a:p>
              <a:p>
                <a:r>
                  <a:rPr lang="fi-FI" sz="2000" dirty="0" smtClean="0"/>
                  <a:t>Here </a:t>
                </a:r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fi-FI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smtClean="0">
                    <a:ea typeface="Cambria Math" panose="02040503050406030204" pitchFamily="18" charset="0"/>
                  </a:rPr>
                  <a:t>and</a:t>
                </a:r>
                <a:r>
                  <a:rPr lang="fi-FI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fi-FI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ea typeface="Cambria Math" panose="02040503050406030204" pitchFamily="18" charset="0"/>
                  </a:rPr>
                  <a:t>are</a:t>
                </a:r>
                <a:r>
                  <a:rPr lang="fi-FI" sz="2000" dirty="0" smtClean="0">
                    <a:ea typeface="Cambria Math" panose="02040503050406030204" pitchFamily="18" charset="0"/>
                  </a:rPr>
                  <a:t> ’</a:t>
                </a:r>
                <a:r>
                  <a:rPr lang="fi-FI" sz="2000" dirty="0" err="1" smtClean="0">
                    <a:ea typeface="Cambria Math" panose="02040503050406030204" pitchFamily="18" charset="0"/>
                  </a:rPr>
                  <a:t>hyperparameters</a:t>
                </a:r>
                <a:r>
                  <a:rPr lang="fi-FI" sz="2000" dirty="0" smtClean="0">
                    <a:ea typeface="Cambria Math" panose="02040503050406030204" pitchFamily="18" charset="0"/>
                  </a:rPr>
                  <a:t>’ of the </a:t>
                </a:r>
                <a:r>
                  <a:rPr lang="fi-FI" sz="2000" dirty="0" err="1" smtClean="0">
                    <a:ea typeface="Cambria Math" panose="02040503050406030204" pitchFamily="18" charset="0"/>
                  </a:rPr>
                  <a:t>prior</a:t>
                </a:r>
                <a:r>
                  <a:rPr lang="fi-FI" sz="2000" dirty="0" smtClean="0">
                    <a:ea typeface="Cambria Math" panose="02040503050406030204" pitchFamily="18" charset="0"/>
                  </a:rPr>
                  <a:t>, which </a:t>
                </a:r>
                <a:r>
                  <a:rPr lang="fi-FI" sz="2000" dirty="0" err="1" smtClean="0">
                    <a:ea typeface="Cambria Math" panose="02040503050406030204" pitchFamily="18" charset="0"/>
                  </a:rPr>
                  <a:t>need</a:t>
                </a:r>
                <a:r>
                  <a:rPr lang="fi-FI" sz="2000" dirty="0" smtClean="0">
                    <a:ea typeface="Cambria Math" panose="02040503050406030204" pitchFamily="18" charset="0"/>
                  </a:rPr>
                  <a:t> to </a:t>
                </a:r>
                <a:r>
                  <a:rPr lang="fi-FI" sz="2000" dirty="0" err="1" smtClean="0">
                    <a:ea typeface="Cambria Math" panose="02040503050406030204" pitchFamily="18" charset="0"/>
                  </a:rPr>
                  <a:t>be</a:t>
                </a:r>
                <a:r>
                  <a:rPr lang="fi-FI" sz="2000" dirty="0" smtClean="0"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ea typeface="Cambria Math" panose="02040503050406030204" pitchFamily="18" charset="0"/>
                  </a:rPr>
                  <a:t>chosen</a:t>
                </a:r>
                <a:r>
                  <a:rPr lang="fi-FI" sz="2000" dirty="0" smtClean="0">
                    <a:ea typeface="Cambria Math" panose="02040503050406030204" pitchFamily="18" charset="0"/>
                  </a:rPr>
                  <a:t> by ’</a:t>
                </a:r>
                <a:r>
                  <a:rPr lang="fi-FI" sz="2000" dirty="0" err="1" smtClean="0">
                    <a:ea typeface="Cambria Math" panose="02040503050406030204" pitchFamily="18" charset="0"/>
                  </a:rPr>
                  <a:t>you</a:t>
                </a:r>
                <a:r>
                  <a:rPr lang="fi-FI" sz="2000" dirty="0" smtClean="0">
                    <a:ea typeface="Cambria Math" panose="02040503050406030204" pitchFamily="18" charset="0"/>
                  </a:rPr>
                  <a:t>’, and 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 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is a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proportionality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constant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(which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depends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on </a:t>
                </a:r>
                <a:r>
                  <a:rPr lang="el-GR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fi-FI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and</a:t>
                </a:r>
                <a:r>
                  <a:rPr lang="fi-FI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but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not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), which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normalizes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this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function to one that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has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integral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= 1.</a:t>
                </a:r>
              </a:p>
              <a:p>
                <a:endParaRPr lang="fi-FI" sz="20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Beta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(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)-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distribution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has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expectation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(= ’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first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moment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’) 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/(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) and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variance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(= 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’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second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moment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’)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αβ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/(</a:t>
                </a:r>
                <a:r>
                  <a:rPr lang="el-GR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fi-FI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+1).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Thus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generally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speaking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the </a:t>
                </a:r>
                <a:r>
                  <a:rPr lang="fi-FI" sz="2000" dirty="0" err="1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precision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(= 1/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variance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increases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when</a:t>
                </a:r>
                <a:r>
                  <a:rPr lang="el-GR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fi-FI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increase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fi-FI" sz="2000" dirty="0" smtClean="0"/>
              </a:p>
              <a:p>
                <a:pPr marL="0" indent="0">
                  <a:buNone/>
                </a:pPr>
                <a:r>
                  <a:rPr lang="fi-FI" sz="2000" dirty="0"/>
                  <a:t> </a:t>
                </a:r>
                <a:r>
                  <a:rPr lang="fi-FI" sz="2000" dirty="0" smtClean="0"/>
                  <a:t>   </a:t>
                </a:r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96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jar: </a:t>
            </a:r>
            <a:r>
              <a:rPr lang="fi-FI" sz="3600" dirty="0" err="1">
                <a:solidFill>
                  <a:prstClr val="black"/>
                </a:solidFill>
              </a:rPr>
              <a:t>practical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implementation</a:t>
            </a:r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54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48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jar: </a:t>
            </a:r>
            <a:r>
              <a:rPr lang="fi-FI" sz="3600" dirty="0" err="1">
                <a:solidFill>
                  <a:prstClr val="black"/>
                </a:solidFill>
              </a:rPr>
              <a:t>practical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implementation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A </a:t>
            </a:r>
            <a:r>
              <a:rPr lang="fi-FI" sz="2000" dirty="0" err="1" smtClean="0"/>
              <a:t>particularly</a:t>
            </a:r>
            <a:r>
              <a:rPr lang="fi-FI" sz="2000" dirty="0" smtClean="0"/>
              <a:t> </a:t>
            </a:r>
            <a:r>
              <a:rPr lang="fi-FI" sz="2000" dirty="0" err="1" smtClean="0"/>
              <a:t>nice</a:t>
            </a:r>
            <a:r>
              <a:rPr lang="fi-FI" sz="2000" dirty="0" smtClean="0"/>
              <a:t> </a:t>
            </a:r>
            <a:r>
              <a:rPr lang="fi-FI" sz="2000" dirty="0" err="1" smtClean="0"/>
              <a:t>property</a:t>
            </a:r>
            <a:r>
              <a:rPr lang="fi-FI" sz="2000" dirty="0" smtClean="0"/>
              <a:t> of the </a:t>
            </a:r>
            <a:r>
              <a:rPr lang="fi-FI" sz="2000" dirty="0" err="1" smtClean="0"/>
              <a:t>Beta-family</a:t>
            </a:r>
            <a:r>
              <a:rPr lang="fi-FI" sz="2000" dirty="0" smtClean="0"/>
              <a:t> of </a:t>
            </a:r>
            <a:r>
              <a:rPr lang="fi-FI" sz="2000" dirty="0" err="1" smtClean="0"/>
              <a:t>priors</a:t>
            </a:r>
            <a:r>
              <a:rPr lang="fi-FI" sz="2000" dirty="0" smtClean="0"/>
              <a:t> is that, </a:t>
            </a:r>
            <a:r>
              <a:rPr lang="fi-FI" sz="2000" dirty="0" err="1" smtClean="0"/>
              <a:t>when</a:t>
            </a:r>
            <a:r>
              <a:rPr lang="fi-FI" sz="2000" dirty="0" smtClean="0"/>
              <a:t> </a:t>
            </a:r>
            <a:r>
              <a:rPr lang="fi-FI" sz="2000" dirty="0" err="1" smtClean="0"/>
              <a:t>combined</a:t>
            </a:r>
            <a:r>
              <a:rPr lang="fi-FI" sz="2000" dirty="0" smtClean="0"/>
              <a:t> </a:t>
            </a:r>
            <a:r>
              <a:rPr lang="fi-FI" sz="2000" dirty="0" err="1" smtClean="0"/>
              <a:t>with</a:t>
            </a:r>
            <a:r>
              <a:rPr lang="fi-FI" sz="2000" dirty="0" smtClean="0"/>
              <a:t> </a:t>
            </a:r>
            <a:r>
              <a:rPr lang="fi-FI" sz="2000" dirty="0" err="1" smtClean="0"/>
              <a:t>Bernoulli</a:t>
            </a:r>
            <a:r>
              <a:rPr lang="fi-FI" sz="2000" dirty="0" smtClean="0"/>
              <a:t> </a:t>
            </a:r>
            <a:r>
              <a:rPr lang="fi-FI" sz="2000" dirty="0" err="1" smtClean="0"/>
              <a:t>likelihoods</a:t>
            </a:r>
            <a:r>
              <a:rPr lang="fi-FI" sz="2000" dirty="0" smtClean="0"/>
              <a:t>, </a:t>
            </a:r>
            <a:r>
              <a:rPr lang="fi-FI" sz="2000" dirty="0" err="1" smtClean="0"/>
              <a:t>then</a:t>
            </a:r>
            <a:r>
              <a:rPr lang="fi-FI" sz="2000" dirty="0" smtClean="0"/>
              <a:t> </a:t>
            </a:r>
            <a:r>
              <a:rPr lang="fi-FI" sz="2000" dirty="0" err="1" smtClean="0"/>
              <a:t>also</a:t>
            </a:r>
            <a:r>
              <a:rPr lang="fi-FI" sz="2000" dirty="0" smtClean="0"/>
              <a:t> the </a:t>
            </a:r>
            <a:r>
              <a:rPr lang="fi-FI" sz="2000" dirty="0" err="1" smtClean="0"/>
              <a:t>posterior</a:t>
            </a:r>
            <a:r>
              <a:rPr lang="fi-FI" sz="2000" dirty="0" smtClean="0"/>
              <a:t> </a:t>
            </a:r>
            <a:r>
              <a:rPr lang="fi-FI" sz="2000" dirty="0" err="1" smtClean="0"/>
              <a:t>distribution</a:t>
            </a:r>
            <a:r>
              <a:rPr lang="fi-FI" sz="2000" dirty="0" smtClean="0"/>
              <a:t> </a:t>
            </a:r>
            <a:r>
              <a:rPr lang="fi-FI" sz="2000" dirty="0" err="1" smtClean="0"/>
              <a:t>belongs</a:t>
            </a:r>
            <a:r>
              <a:rPr lang="fi-FI" sz="2000" dirty="0" smtClean="0"/>
              <a:t> to the </a:t>
            </a:r>
            <a:r>
              <a:rPr lang="fi-FI" sz="2000" dirty="0" err="1" smtClean="0"/>
              <a:t>same</a:t>
            </a:r>
            <a:r>
              <a:rPr lang="fi-FI" sz="2000" dirty="0" smtClean="0"/>
              <a:t> </a:t>
            </a:r>
            <a:r>
              <a:rPr lang="fi-FI" sz="2000" dirty="0" err="1" smtClean="0"/>
              <a:t>Beta-family</a:t>
            </a:r>
            <a:r>
              <a:rPr lang="fi-FI" sz="2000" dirty="0" smtClean="0"/>
              <a:t>, </a:t>
            </a:r>
            <a:r>
              <a:rPr lang="fi-FI" sz="2000" dirty="0" err="1" smtClean="0"/>
              <a:t>with</a:t>
            </a:r>
            <a:r>
              <a:rPr lang="fi-FI" sz="2000" dirty="0" smtClean="0"/>
              <a:t> </a:t>
            </a:r>
            <a:r>
              <a:rPr lang="fi-FI" sz="2000" dirty="0" err="1" smtClean="0"/>
              <a:t>parameters</a:t>
            </a:r>
            <a:r>
              <a:rPr lang="fi-FI" sz="2000" dirty="0" smtClean="0"/>
              <a:t> </a:t>
            </a:r>
            <a:r>
              <a:rPr lang="fi-FI" sz="2000" dirty="0" err="1" smtClean="0"/>
              <a:t>updated</a:t>
            </a:r>
            <a:r>
              <a:rPr lang="fi-FI" sz="2000" dirty="0" smtClean="0"/>
              <a:t> by </a:t>
            </a:r>
            <a:r>
              <a:rPr lang="fi-FI" sz="2000" dirty="0" err="1" smtClean="0"/>
              <a:t>simple</a:t>
            </a:r>
            <a:r>
              <a:rPr lang="fi-FI" sz="2000" dirty="0" smtClean="0"/>
              <a:t> </a:t>
            </a:r>
            <a:r>
              <a:rPr lang="fi-FI" sz="2000" dirty="0" err="1" smtClean="0"/>
              <a:t>addition</a:t>
            </a:r>
            <a:r>
              <a:rPr lang="fi-FI" sz="2000" dirty="0" smtClean="0"/>
              <a:t> of </a:t>
            </a:r>
            <a:r>
              <a:rPr lang="fi-FI" sz="2000" dirty="0" err="1" smtClean="0"/>
              <a:t>hyperparameters</a:t>
            </a:r>
            <a:r>
              <a:rPr lang="fi-FI" sz="2000" dirty="0" smtClean="0"/>
              <a:t> and data.</a:t>
            </a:r>
          </a:p>
          <a:p>
            <a:endParaRPr lang="fi-FI" sz="2000" dirty="0"/>
          </a:p>
          <a:p>
            <a:r>
              <a:rPr lang="fi-FI" sz="2000" dirty="0" err="1" smtClean="0"/>
              <a:t>Let’s</a:t>
            </a:r>
            <a:r>
              <a:rPr lang="fi-FI" sz="2000" dirty="0" smtClean="0"/>
              <a:t> </a:t>
            </a:r>
            <a:r>
              <a:rPr lang="fi-FI" sz="2000" dirty="0" err="1" smtClean="0"/>
              <a:t>verify</a:t>
            </a:r>
            <a:r>
              <a:rPr lang="fi-FI" sz="2000" dirty="0" smtClean="0"/>
              <a:t> </a:t>
            </a:r>
            <a:r>
              <a:rPr lang="fi-FI" sz="2000" dirty="0" err="1" smtClean="0"/>
              <a:t>this</a:t>
            </a:r>
            <a:r>
              <a:rPr lang="fi-FI" sz="2000" dirty="0" smtClean="0"/>
              <a:t> </a:t>
            </a:r>
            <a:r>
              <a:rPr lang="fi-FI" sz="2000" dirty="0" err="1" smtClean="0">
                <a:solidFill>
                  <a:srgbClr val="0070C0"/>
                </a:solidFill>
              </a:rPr>
              <a:t>conjugacy</a:t>
            </a:r>
            <a:r>
              <a:rPr lang="fi-FI" sz="2000" dirty="0" smtClean="0">
                <a:solidFill>
                  <a:srgbClr val="0070C0"/>
                </a:solidFill>
              </a:rPr>
              <a:t> </a:t>
            </a:r>
            <a:r>
              <a:rPr lang="fi-FI" sz="2000" dirty="0" err="1" smtClean="0">
                <a:solidFill>
                  <a:srgbClr val="0070C0"/>
                </a:solidFill>
              </a:rPr>
              <a:t>property</a:t>
            </a:r>
            <a:r>
              <a:rPr lang="fi-FI" sz="2000" dirty="0" smtClean="0">
                <a:solidFill>
                  <a:srgbClr val="0070C0"/>
                </a:solidFill>
              </a:rPr>
              <a:t> </a:t>
            </a:r>
            <a:r>
              <a:rPr lang="fi-FI" sz="2000" dirty="0" smtClean="0"/>
              <a:t>on the </a:t>
            </a:r>
            <a:r>
              <a:rPr lang="fi-FI" sz="2000" dirty="0" err="1" smtClean="0"/>
              <a:t>blackboard</a:t>
            </a:r>
            <a:r>
              <a:rPr lang="fi-FI" sz="2000" dirty="0" smtClean="0"/>
              <a:t>!</a:t>
            </a:r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55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79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jar: </a:t>
            </a:r>
            <a:r>
              <a:rPr lang="fi-FI" sz="3600" dirty="0" err="1">
                <a:solidFill>
                  <a:prstClr val="black"/>
                </a:solidFill>
              </a:rPr>
              <a:t>practical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implementation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i-FI" sz="2000" dirty="0" smtClean="0">
                    <a:solidFill>
                      <a:srgbClr val="0070C0"/>
                    </a:solidFill>
                  </a:rPr>
                  <a:t>Result: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When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fi-FI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combining</a:t>
                </a:r>
                <a:r>
                  <a:rPr lang="fi-FI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fi-FI" sz="2000" dirty="0" err="1" smtClean="0"/>
                  <a:t>Beta</a:t>
                </a:r>
                <a:r>
                  <a:rPr lang="fi-FI" sz="2000" dirty="0" smtClean="0"/>
                  <a:t>(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fi-FI" sz="2000" dirty="0" smtClean="0"/>
                  <a:t>)-</a:t>
                </a:r>
                <a:r>
                  <a:rPr lang="fi-FI" sz="2000" dirty="0" err="1" smtClean="0"/>
                  <a:t>prior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with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Bernoulli</a:t>
                </a:r>
                <a:r>
                  <a:rPr lang="fi-FI" sz="2000" dirty="0" smtClean="0"/>
                  <a:t> likelihood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fi-FI" sz="2000" dirty="0" smtClean="0"/>
                  <a:t>of data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9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 2,…, </m:t>
                    </m:r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i-FI" sz="19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i-FI" sz="2000" dirty="0" smtClean="0"/>
                  <a:t>, gives </a:t>
                </a:r>
                <a:r>
                  <a:rPr lang="fi-FI" sz="2000" dirty="0" err="1" smtClean="0"/>
                  <a:t>rise</a:t>
                </a:r>
                <a:r>
                  <a:rPr lang="fi-FI" sz="2000" dirty="0" smtClean="0"/>
                  <a:t> to the </a:t>
                </a:r>
                <a:r>
                  <a:rPr lang="fi-FI" sz="2000" dirty="0" err="1" smtClean="0"/>
                  <a:t>posterior</a:t>
                </a:r>
                <a:r>
                  <a:rPr lang="fi-FI" sz="2000" dirty="0" smtClean="0"/>
                  <a:t> </a:t>
                </a:r>
                <a:r>
                  <a:rPr lang="fi-FI" sz="2000" dirty="0" err="1"/>
                  <a:t>Beta</a:t>
                </a:r>
                <a:r>
                  <a:rPr lang="fi-FI" sz="2000" dirty="0"/>
                  <a:t>(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+(</a:t>
                </a:r>
                <a14:m>
                  <m:oMath xmlns:m="http://schemas.openxmlformats.org/officeDocument/2006/math"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fi-FI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)).</a:t>
                </a:r>
              </a:p>
              <a:p>
                <a:endParaRPr lang="fi-FI" sz="2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Let’s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now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convert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this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into the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direct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predition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of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next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observation:</a:t>
                </a:r>
              </a:p>
              <a:p>
                <a:pPr marL="0" indent="0">
                  <a:buNone/>
                </a:pPr>
                <a:r>
                  <a:rPr lang="fi-FI" sz="2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    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P</a:t>
                </a:r>
                <a:r>
                  <a:rPr lang="en-GB" sz="2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begChr m:val="|"/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= 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∫  </a:t>
                </a:r>
                <a:r>
                  <a:rPr lang="en-GB" sz="2000" dirty="0" smtClean="0">
                    <a:solidFill>
                      <a:prstClr val="black"/>
                    </a:solidFill>
                  </a:rPr>
                  <a:t>P</a:t>
                </a:r>
                <a:r>
                  <a:rPr lang="en-GB" sz="2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begChr m:val="|"/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i-FI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GB" sz="2000" dirty="0">
                    <a:solidFill>
                      <a:prstClr val="black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fi-FI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begChr m:val="|"/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by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the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chain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rule</a:t>
                </a:r>
                <a:endParaRPr lang="fi-FI" sz="200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                                                   = </a:t>
                </a:r>
                <a:r>
                  <a:rPr lang="fi-FI" sz="20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∫  </a:t>
                </a:r>
                <a:r>
                  <a:rPr lang="en-GB" sz="2000" dirty="0">
                    <a:solidFill>
                      <a:prstClr val="black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begChr m:val="|"/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fi-FI" sz="2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GB" sz="2000" dirty="0">
                    <a:solidFill>
                      <a:prstClr val="black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begChr m:val="|"/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 by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conditional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independence</a:t>
                </a:r>
                <a:endParaRPr lang="fi-FI" sz="200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i-FI" sz="2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                                                  = </a:t>
                </a:r>
                <a:r>
                  <a:rPr lang="fi-FI" sz="20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∫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 smtClean="0">
                    <a:solidFill>
                      <a:prstClr val="black"/>
                    </a:solidFill>
                  </a:rPr>
                  <a:t> P</a:t>
                </a:r>
                <a:r>
                  <a:rPr lang="en-GB" sz="2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begChr m:val="|"/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fi-FI" sz="20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                                                  =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posterior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expectation.      (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Compare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this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with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the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result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on </a:t>
                </a:r>
                <a:r>
                  <a:rPr lang="fi-FI" sz="2000" dirty="0" err="1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slide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50.)    </a:t>
                </a:r>
              </a:p>
              <a:p>
                <a:pPr marL="0" indent="0">
                  <a:buNone/>
                </a:pPr>
                <a:endParaRPr lang="fi-FI" sz="200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endParaRPr lang="fi-FI" sz="20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681" r="-179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56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90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prstClr val="black"/>
                </a:solidFill>
              </a:rPr>
              <a:t>A </a:t>
            </a:r>
            <a:r>
              <a:rPr lang="fi-FI" sz="3600" dirty="0" err="1">
                <a:solidFill>
                  <a:prstClr val="black"/>
                </a:solidFill>
              </a:rPr>
              <a:t>drawing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pin</a:t>
            </a:r>
            <a:r>
              <a:rPr lang="fi-FI" sz="3600" dirty="0">
                <a:solidFill>
                  <a:prstClr val="black"/>
                </a:solidFill>
              </a:rPr>
              <a:t> in a </a:t>
            </a:r>
            <a:r>
              <a:rPr lang="fi-FI" sz="3600" dirty="0" err="1">
                <a:solidFill>
                  <a:prstClr val="black"/>
                </a:solidFill>
              </a:rPr>
              <a:t>glass</a:t>
            </a:r>
            <a:r>
              <a:rPr lang="fi-FI" sz="3600" dirty="0">
                <a:solidFill>
                  <a:prstClr val="black"/>
                </a:solidFill>
              </a:rPr>
              <a:t> jar: </a:t>
            </a:r>
            <a:r>
              <a:rPr lang="fi-FI" sz="3600" dirty="0" err="1">
                <a:solidFill>
                  <a:prstClr val="black"/>
                </a:solidFill>
              </a:rPr>
              <a:t>practical</a:t>
            </a:r>
            <a:r>
              <a:rPr lang="fi-FI" sz="3600" dirty="0">
                <a:solidFill>
                  <a:prstClr val="black"/>
                </a:solidFill>
              </a:rPr>
              <a:t> </a:t>
            </a:r>
            <a:r>
              <a:rPr lang="fi-FI" sz="3600" dirty="0" err="1">
                <a:solidFill>
                  <a:prstClr val="black"/>
                </a:solidFill>
              </a:rPr>
              <a:t>implementation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i-FI" sz="20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For the </a:t>
                </a:r>
                <a:r>
                  <a:rPr lang="fi-FI" sz="2000" dirty="0" err="1">
                    <a:solidFill>
                      <a:prstClr val="black"/>
                    </a:solidFill>
                  </a:rPr>
                  <a:t>Beta</a:t>
                </a:r>
                <a:r>
                  <a:rPr lang="fi-FI" sz="2000" dirty="0">
                    <a:solidFill>
                      <a:prstClr val="black"/>
                    </a:solidFill>
                  </a:rPr>
                  <a:t>(</a:t>
                </a:r>
                <a:r>
                  <a:rPr lang="el-GR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fi-FI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l-GR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)-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prior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this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means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that</a:t>
                </a:r>
              </a:p>
              <a:p>
                <a:pPr marL="0" indent="0">
                  <a:buNone/>
                </a:pPr>
                <a:r>
                  <a:rPr lang="fi-FI" sz="2000" dirty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              </a:t>
                </a:r>
                <a:r>
                  <a:rPr lang="en-GB" sz="2000" dirty="0">
                    <a:solidFill>
                      <a:prstClr val="black"/>
                    </a:solidFill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begChr m:val="|"/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fi-FI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fi-FI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fi-FI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  <m:r>
                          <m:rPr>
                            <m:nor/>
                          </m:rPr>
                          <a:rPr lang="fi-FI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fi-FI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fi-FI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i-FI" sz="2000" b="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fi-FI" sz="2000" dirty="0" smtClean="0">
                    <a:solidFill>
                      <a:prstClr val="black"/>
                    </a:solidFill>
                  </a:rPr>
                  <a:t>   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This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result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can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also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be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written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as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weighted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average of the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prior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mean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fi-FI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  <m:r>
                          <m:rPr>
                            <m:nor/>
                          </m:rPr>
                          <a:rPr lang="fi-FI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</a:rPr>
                  <a:t> and the data    average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fi-FI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fi-FI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</a:rPr>
                  <a:t>,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with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respective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weight</a:t>
                </a:r>
                <a:r>
                  <a:rPr lang="fi-FI" sz="2000" b="0" dirty="0" err="1" smtClean="0">
                    <a:solidFill>
                      <a:prstClr val="black"/>
                    </a:solidFill>
                  </a:rPr>
                  <a:t>s</a:t>
                </a:r>
                <a:r>
                  <a:rPr lang="fi-FI" sz="2000" b="0" dirty="0" smtClean="0">
                    <a:solidFill>
                      <a:prstClr val="black"/>
                    </a:solidFill>
                  </a:rPr>
                  <a:t> 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fi-FI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i-FI" sz="2000" dirty="0" smtClean="0"/>
                  <a:t>. In a </a:t>
                </a:r>
                <a:r>
                  <a:rPr lang="fi-FI" sz="2000" dirty="0" err="1" smtClean="0"/>
                  <a:t>sense</a:t>
                </a:r>
                <a:r>
                  <a:rPr lang="fi-FI" sz="2000" dirty="0" smtClean="0"/>
                  <a:t>, </a:t>
                </a:r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says</a:t>
                </a:r>
                <a:r>
                  <a:rPr lang="fi-FI" sz="2000" dirty="0" smtClean="0"/>
                  <a:t> that a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Beta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(</a:t>
                </a:r>
                <a:r>
                  <a:rPr lang="el-GR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fi-FI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l-GR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fi-FI" sz="2000" dirty="0">
                    <a:solidFill>
                      <a:prstClr val="black"/>
                    </a:solidFill>
                  </a:rPr>
                  <a:t>)-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prior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corresponds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to ’as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much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prior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information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as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would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be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contained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i-FI" sz="20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el-GR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fi-FI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 </a:t>
                </a:r>
                <a:r>
                  <a:rPr lang="fi-FI" sz="2000" dirty="0" err="1" smtClean="0">
                    <a:solidFill>
                      <a:prstClr val="black"/>
                    </a:solidFill>
                  </a:rPr>
                  <a:t>observations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’.  </a:t>
                </a:r>
                <a:endParaRPr lang="fi-FI" sz="2000" dirty="0" smtClean="0"/>
              </a:p>
              <a:p>
                <a:pPr marL="0" indent="0">
                  <a:buNone/>
                </a:pPr>
                <a:endParaRPr lang="fi-FI" dirty="0"/>
              </a:p>
              <a:p>
                <a:r>
                  <a:rPr lang="fi-FI" sz="2000" dirty="0" smtClean="0"/>
                  <a:t>For the </a:t>
                </a:r>
                <a:r>
                  <a:rPr lang="fi-FI" sz="2000" dirty="0" err="1" smtClean="0"/>
                  <a:t>uniform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prior</a:t>
                </a:r>
                <a:r>
                  <a:rPr lang="fi-FI" sz="2000" dirty="0" smtClean="0"/>
                  <a:t>, </a:t>
                </a:r>
                <a:r>
                  <a:rPr lang="fi-FI" sz="2000" dirty="0" err="1" smtClean="0"/>
                  <a:t>with</a:t>
                </a:r>
                <a:r>
                  <a:rPr lang="fi-FI" sz="2000" dirty="0" smtClean="0"/>
                  <a:t> 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fi-FI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fi-FI" sz="2000" dirty="0" smtClean="0"/>
                  <a:t> = 1, we </a:t>
                </a:r>
                <a:r>
                  <a:rPr lang="fi-FI" sz="2000" dirty="0" err="1" smtClean="0"/>
                  <a:t>get</a:t>
                </a:r>
                <a:r>
                  <a:rPr lang="fi-FI" sz="2000" dirty="0" smtClean="0"/>
                  <a:t> the </a:t>
                </a:r>
                <a:r>
                  <a:rPr lang="fi-FI" sz="2000" dirty="0" err="1" smtClean="0"/>
                  <a:t>well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known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Laplace’s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rule</a:t>
                </a:r>
                <a:r>
                  <a:rPr lang="fi-FI" sz="2000" dirty="0" smtClean="0"/>
                  <a:t>                      </a:t>
                </a:r>
                <a:r>
                  <a:rPr lang="fi-FI" sz="20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GB" sz="2000" dirty="0" smtClean="0">
                    <a:solidFill>
                      <a:prstClr val="black"/>
                    </a:solidFill>
                  </a:rPr>
                  <a:t>                 P</a:t>
                </a:r>
                <a:r>
                  <a:rPr lang="en-GB" sz="2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  <m: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begChr m:val="|"/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i-FI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fi-FI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fi-FI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fi-FI" sz="19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fi-FI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fi-FI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fi-FI" sz="2000" dirty="0" smtClean="0"/>
                  <a:t>.</a:t>
                </a:r>
              </a:p>
              <a:p>
                <a:pPr marL="0" indent="0">
                  <a:buNone/>
                </a:pPr>
                <a:endParaRPr lang="fi-FI" sz="2000" dirty="0" smtClean="0"/>
              </a:p>
              <a:p>
                <a:r>
                  <a:rPr lang="fi-FI" sz="2000" dirty="0" err="1" smtClean="0"/>
                  <a:t>Compare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this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with</a:t>
                </a:r>
                <a:r>
                  <a:rPr lang="fi-FI" sz="2000" dirty="0" smtClean="0"/>
                  <a:t> the MLE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sub>
                            <m:r>
                              <a:rPr lang="fi-FI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fi-FI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GB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fi-FI" sz="2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fi-FI" sz="2000" dirty="0" smtClean="0"/>
                  <a:t> in </a:t>
                </a:r>
                <a:r>
                  <a:rPr lang="fi-FI" sz="2000" dirty="0" err="1" smtClean="0"/>
                  <a:t>our</a:t>
                </a:r>
                <a:r>
                  <a:rPr lang="fi-FI" sz="2000" dirty="0" smtClean="0"/>
                  <a:t> ’</a:t>
                </a:r>
                <a:r>
                  <a:rPr lang="fi-FI" sz="2000" dirty="0" err="1" smtClean="0"/>
                  <a:t>drawing</a:t>
                </a:r>
                <a:r>
                  <a:rPr lang="fi-FI" sz="2000" dirty="0" smtClean="0"/>
                  <a:t> </a:t>
                </a:r>
                <a:r>
                  <a:rPr lang="fi-FI" sz="2000" dirty="0" err="1" smtClean="0"/>
                  <a:t>pin</a:t>
                </a:r>
                <a:r>
                  <a:rPr lang="fi-FI" sz="2000" dirty="0" smtClean="0"/>
                  <a:t>’ </a:t>
                </a:r>
                <a:r>
                  <a:rPr lang="fi-FI" sz="2000" dirty="0" err="1" smtClean="0"/>
                  <a:t>experiment</a:t>
                </a:r>
                <a:r>
                  <a:rPr lang="fi-FI" sz="2000" dirty="0" smtClean="0"/>
                  <a:t>, for </a:t>
                </a:r>
                <a:r>
                  <a:rPr lang="fi-FI" sz="2000" dirty="0" err="1" smtClean="0"/>
                  <a:t>some</a:t>
                </a:r>
                <a:r>
                  <a:rPr lang="fi-FI" sz="2000" dirty="0" smtClean="0"/>
                  <a:t> values of </a:t>
                </a:r>
                <a14:m>
                  <m:oMath xmlns:m="http://schemas.openxmlformats.org/officeDocument/2006/math">
                    <m:r>
                      <a:rPr lang="en-GB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i-FI" sz="19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000" dirty="0" smtClean="0"/>
                  <a:t>…</a:t>
                </a:r>
                <a:endParaRPr lang="fi-FI" sz="2000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38" t="-224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57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65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Time </a:t>
            </a:r>
            <a:r>
              <a:rPr lang="fi-FI" sz="3600" dirty="0" err="1" smtClean="0"/>
              <a:t>permitting</a:t>
            </a:r>
            <a:r>
              <a:rPr lang="fi-FI" sz="3600" dirty="0" smtClean="0"/>
              <a:t>, and </a:t>
            </a:r>
            <a:r>
              <a:rPr lang="fi-FI" sz="3600" dirty="0" err="1" smtClean="0"/>
              <a:t>if</a:t>
            </a:r>
            <a:r>
              <a:rPr lang="fi-FI" sz="3600" dirty="0" smtClean="0"/>
              <a:t> </a:t>
            </a:r>
            <a:r>
              <a:rPr lang="fi-FI" sz="3600" dirty="0" err="1" smtClean="0"/>
              <a:t>there</a:t>
            </a:r>
            <a:r>
              <a:rPr lang="fi-FI" sz="3600" dirty="0" smtClean="0"/>
              <a:t> is </a:t>
            </a:r>
            <a:r>
              <a:rPr lang="fi-FI" sz="3600" dirty="0" err="1" smtClean="0"/>
              <a:t>interest</a:t>
            </a:r>
            <a:r>
              <a:rPr lang="fi-FI" sz="3600" dirty="0" smtClean="0"/>
              <a:t> …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 smtClean="0"/>
              <a:t>… we </a:t>
            </a:r>
            <a:r>
              <a:rPr lang="fi-FI" sz="2000" dirty="0" err="1" smtClean="0"/>
              <a:t>could</a:t>
            </a:r>
            <a:r>
              <a:rPr lang="fi-FI" sz="2000" dirty="0" smtClean="0"/>
              <a:t> </a:t>
            </a:r>
            <a:r>
              <a:rPr lang="fi-FI" sz="2000" dirty="0" err="1" smtClean="0"/>
              <a:t>discuss</a:t>
            </a:r>
            <a:r>
              <a:rPr lang="fi-FI" sz="2000" dirty="0" smtClean="0"/>
              <a:t> </a:t>
            </a:r>
            <a:r>
              <a:rPr lang="fi-FI" sz="2000" dirty="0" err="1" smtClean="0"/>
              <a:t>further</a:t>
            </a:r>
            <a:r>
              <a:rPr lang="fi-FI" sz="2000" dirty="0" smtClean="0"/>
              <a:t> </a:t>
            </a:r>
            <a:r>
              <a:rPr lang="fi-FI" sz="2000" dirty="0" err="1" smtClean="0"/>
              <a:t>issues</a:t>
            </a:r>
            <a:r>
              <a:rPr lang="fi-FI" sz="2000" dirty="0" smtClean="0"/>
              <a:t> and </a:t>
            </a:r>
            <a:r>
              <a:rPr lang="fi-FI" sz="2000" dirty="0" err="1" smtClean="0"/>
              <a:t>possible</a:t>
            </a:r>
            <a:r>
              <a:rPr lang="fi-FI" sz="2000" dirty="0" smtClean="0"/>
              <a:t> </a:t>
            </a:r>
            <a:r>
              <a:rPr lang="fi-FI" sz="2000" dirty="0" err="1" smtClean="0"/>
              <a:t>problems</a:t>
            </a:r>
            <a:r>
              <a:rPr lang="fi-FI" sz="2000" dirty="0" smtClean="0"/>
              <a:t> </a:t>
            </a:r>
            <a:r>
              <a:rPr lang="fi-FI" sz="2000" dirty="0" err="1" smtClean="0"/>
              <a:t>relating</a:t>
            </a:r>
            <a:r>
              <a:rPr lang="fi-FI" sz="2000" dirty="0" smtClean="0"/>
              <a:t> to </a:t>
            </a:r>
            <a:r>
              <a:rPr lang="fi-FI" sz="2000" dirty="0" err="1" smtClean="0"/>
              <a:t>Bayesian</a:t>
            </a:r>
            <a:r>
              <a:rPr lang="fi-FI" sz="2000" dirty="0" smtClean="0"/>
              <a:t> </a:t>
            </a:r>
            <a:r>
              <a:rPr lang="fi-FI" sz="2000" dirty="0" err="1" smtClean="0"/>
              <a:t>inference</a:t>
            </a:r>
            <a:r>
              <a:rPr lang="fi-FI" sz="2000" dirty="0" smtClean="0"/>
              <a:t>, both in </a:t>
            </a:r>
            <a:r>
              <a:rPr lang="fi-FI" sz="2000" dirty="0" err="1" smtClean="0"/>
              <a:t>theory</a:t>
            </a:r>
            <a:r>
              <a:rPr lang="fi-FI" sz="2000" dirty="0" smtClean="0"/>
              <a:t> and </a:t>
            </a:r>
            <a:r>
              <a:rPr lang="fi-FI" sz="2000" dirty="0" err="1" smtClean="0"/>
              <a:t>practice</a:t>
            </a:r>
            <a:r>
              <a:rPr lang="fi-FI" sz="2000" dirty="0" smtClean="0"/>
              <a:t>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 smtClean="0"/>
              <a:t>A </a:t>
            </a:r>
            <a:r>
              <a:rPr lang="fi-FI" sz="2000" dirty="0" err="1" smtClean="0"/>
              <a:t>particular</a:t>
            </a:r>
            <a:r>
              <a:rPr lang="fi-FI" sz="2000" dirty="0" smtClean="0"/>
              <a:t> </a:t>
            </a:r>
            <a:r>
              <a:rPr lang="fi-FI" sz="2000" dirty="0" err="1" smtClean="0"/>
              <a:t>item</a:t>
            </a:r>
            <a:r>
              <a:rPr lang="fi-FI" sz="2000" dirty="0" smtClean="0"/>
              <a:t> </a:t>
            </a:r>
            <a:r>
              <a:rPr lang="fi-FI" sz="2000" dirty="0" err="1" smtClean="0"/>
              <a:t>could</a:t>
            </a:r>
            <a:r>
              <a:rPr lang="fi-FI" sz="2000" dirty="0" smtClean="0"/>
              <a:t> </a:t>
            </a:r>
            <a:r>
              <a:rPr lang="fi-FI" sz="2000" dirty="0" err="1" smtClean="0"/>
              <a:t>then</a:t>
            </a:r>
            <a:r>
              <a:rPr lang="fi-FI" sz="2000" dirty="0" smtClean="0"/>
              <a:t> </a:t>
            </a:r>
            <a:r>
              <a:rPr lang="fi-FI" sz="2000" dirty="0" err="1" smtClean="0"/>
              <a:t>be</a:t>
            </a:r>
            <a:r>
              <a:rPr lang="fi-FI" sz="2000" dirty="0" smtClean="0"/>
              <a:t> the </a:t>
            </a:r>
            <a:r>
              <a:rPr lang="fi-FI" sz="2000" dirty="0" err="1" smtClean="0"/>
              <a:t>commentary</a:t>
            </a:r>
            <a:r>
              <a:rPr lang="fi-FI" sz="2000" dirty="0" smtClean="0"/>
              <a:t> ’</a:t>
            </a:r>
            <a:r>
              <a:rPr lang="en-US" sz="2000" dirty="0" smtClean="0"/>
              <a:t>Higgs </a:t>
            </a:r>
            <a:r>
              <a:rPr lang="en-US" sz="2000" dirty="0"/>
              <a:t>Boson – Digest and </a:t>
            </a:r>
            <a:r>
              <a:rPr lang="en-US" sz="2000" dirty="0" smtClean="0"/>
              <a:t>Discussion’,  which can be downloaded from Tony O’Hagan’s </a:t>
            </a:r>
            <a:r>
              <a:rPr lang="en-US" sz="2000" dirty="0"/>
              <a:t>home page http://www.tonyohagan.co.uk/academic</a:t>
            </a:r>
          </a:p>
          <a:p>
            <a:pPr marL="0" indent="0">
              <a:buNone/>
            </a:pPr>
            <a:r>
              <a:rPr lang="fi-FI" sz="2000" dirty="0" smtClean="0"/>
              <a:t> </a:t>
            </a:r>
            <a:endParaRPr lang="fi-FI" sz="20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58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89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Understanding the meaning of ‘randomness’, cont’d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sz="2000" dirty="0" smtClean="0"/>
              <a:t> </a:t>
            </a:r>
          </a:p>
          <a:p>
            <a:r>
              <a:rPr lang="en-GB" sz="2000" dirty="0" smtClean="0"/>
              <a:t>Thus, for example, if A and B cannot both be true (formally: A</a:t>
            </a:r>
            <a:r>
              <a:rPr lang="en-GB" sz="2000" dirty="0">
                <a:solidFill>
                  <a:prstClr val="black"/>
                </a:solidFill>
              </a:rPr>
              <a:t> ∩</a:t>
            </a:r>
            <a:r>
              <a:rPr lang="en-GB" sz="2000" dirty="0" smtClean="0"/>
              <a:t>  B = </a:t>
            </a:r>
            <a:r>
              <a:rPr lang="az-Cyrl-AZ" sz="2000" dirty="0" smtClean="0">
                <a:latin typeface="Calibri" panose="020F0502020204030204" pitchFamily="34" charset="0"/>
              </a:rPr>
              <a:t>ф</a:t>
            </a:r>
            <a:r>
              <a:rPr lang="fi-FI" sz="2000" dirty="0" smtClean="0">
                <a:latin typeface="Calibri" panose="020F0502020204030204" pitchFamily="34" charset="0"/>
              </a:rPr>
              <a:t>)</a:t>
            </a:r>
            <a:r>
              <a:rPr lang="en-GB" sz="2000" dirty="0" smtClean="0"/>
              <a:t>, then 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                           P(A U B) = P(A) + P(B).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/>
              <a:t> </a:t>
            </a:r>
            <a:r>
              <a:rPr lang="en-GB" sz="2000" dirty="0" smtClean="0"/>
              <a:t>Also, if A implies B, then P(A) </a:t>
            </a:r>
            <a:r>
              <a:rPr lang="en-GB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≦ </a:t>
            </a:r>
            <a:r>
              <a:rPr lang="en-GB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P(B).</a:t>
            </a:r>
            <a:endParaRPr lang="fi-FI" sz="2000" dirty="0" smtClean="0"/>
          </a:p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10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prstClr val="black"/>
                </a:solidFill>
              </a:rPr>
              <a:t>Understanding the meaning of ‘randomness’, cont’d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000" dirty="0"/>
              <a:t>(</a:t>
            </a:r>
            <a:r>
              <a:rPr lang="en-GB" sz="2000" dirty="0" smtClean="0"/>
              <a:t>Excerpt </a:t>
            </a:r>
            <a:r>
              <a:rPr lang="en-GB" sz="2000" dirty="0"/>
              <a:t>from Olli </a:t>
            </a:r>
            <a:r>
              <a:rPr lang="en-GB" sz="2000" dirty="0" err="1"/>
              <a:t>Saarela’s</a:t>
            </a:r>
            <a:r>
              <a:rPr lang="en-GB" sz="2000" dirty="0"/>
              <a:t> home page:)</a:t>
            </a:r>
            <a:endParaRPr lang="fi-FI" sz="2000" dirty="0"/>
          </a:p>
          <a:p>
            <a:r>
              <a:rPr lang="en-GB" sz="2000" dirty="0"/>
              <a:t>… The mathematical (measure-theoretical) axiomatic definition of probability is free of interpretations. </a:t>
            </a:r>
            <a:endParaRPr lang="en-GB" sz="2000" dirty="0" smtClean="0"/>
          </a:p>
          <a:p>
            <a:r>
              <a:rPr lang="en-GB" sz="2000" dirty="0" smtClean="0"/>
              <a:t>In </a:t>
            </a:r>
            <a:r>
              <a:rPr lang="en-GB" sz="2000" dirty="0"/>
              <a:t>contrast to </a:t>
            </a:r>
            <a:r>
              <a:rPr lang="en-GB" sz="2000" dirty="0">
                <a:solidFill>
                  <a:srgbClr val="0070C0"/>
                </a:solidFill>
              </a:rPr>
              <a:t>mathematicians</a:t>
            </a:r>
            <a:r>
              <a:rPr lang="en-GB" sz="2000" dirty="0"/>
              <a:t>, due to the applied nature of the field, the interpretation or essence of probability is a topic on which every </a:t>
            </a:r>
            <a:r>
              <a:rPr lang="en-GB" sz="2000" dirty="0">
                <a:solidFill>
                  <a:srgbClr val="0070C0"/>
                </a:solidFill>
              </a:rPr>
              <a:t>statistician</a:t>
            </a:r>
            <a:r>
              <a:rPr lang="en-GB" sz="2000" dirty="0"/>
              <a:t> has to form some kind of stance. This in turn tends to divide statisticians into various quarrelling factions. </a:t>
            </a:r>
            <a:endParaRPr lang="fi-FI" sz="2000" dirty="0"/>
          </a:p>
          <a:p>
            <a:pPr marL="0" indent="0">
              <a:buNone/>
            </a:pPr>
            <a:r>
              <a:rPr lang="en-GB" sz="2000" dirty="0" smtClean="0"/>
              <a:t> </a:t>
            </a:r>
            <a:endParaRPr lang="fi-FI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70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prstClr val="black"/>
                </a:solidFill>
              </a:rPr>
              <a:t>Understanding the meaning of ‘randomness’, cont’d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… According to the </a:t>
            </a:r>
            <a:r>
              <a:rPr lang="en-GB" sz="2000" dirty="0" smtClean="0">
                <a:solidFill>
                  <a:srgbClr val="0070C0"/>
                </a:solidFill>
              </a:rPr>
              <a:t>subjective/epistemic interpretation of probability</a:t>
            </a:r>
            <a:r>
              <a:rPr lang="en-GB" sz="2000" dirty="0" smtClean="0"/>
              <a:t>, probabilities are interpreted as measures of information.  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i="1" dirty="0" smtClean="0"/>
              <a:t>"Probability as degree of belief is surely known by anyone: it is </a:t>
            </a:r>
            <a:r>
              <a:rPr lang="en-US" sz="2000" i="1" dirty="0" smtClean="0"/>
              <a:t>that feeling which makes him more or less confident or dubious or </a:t>
            </a:r>
            <a:r>
              <a:rPr lang="en-US" sz="2000" i="1" dirty="0" err="1" smtClean="0"/>
              <a:t>sceptical</a:t>
            </a:r>
            <a:r>
              <a:rPr lang="en-US" sz="2000" i="1" dirty="0" smtClean="0"/>
              <a:t> about </a:t>
            </a:r>
            <a:r>
              <a:rPr lang="en-GB" sz="2000" i="1" dirty="0" smtClean="0"/>
              <a:t>the truth of an assertion, the success of an enterprise, the occurrence of a specific event whatsoever, and that guides him, consciously or not, in all his actions and decisions.“  </a:t>
            </a:r>
            <a:r>
              <a:rPr lang="en-GB" sz="2000" dirty="0" smtClean="0"/>
              <a:t>(de</a:t>
            </a:r>
            <a:r>
              <a:rPr lang="en-GB" sz="2000" i="1" dirty="0" smtClean="0"/>
              <a:t> </a:t>
            </a:r>
            <a:r>
              <a:rPr lang="en-GB" sz="2000" dirty="0" err="1" smtClean="0"/>
              <a:t>Finetti</a:t>
            </a:r>
            <a:r>
              <a:rPr lang="en-GB" sz="2000" dirty="0" smtClean="0"/>
              <a:t>, </a:t>
            </a:r>
            <a:r>
              <a:rPr lang="en-GB" sz="2000" u="sng" dirty="0" smtClean="0">
                <a:hlinkClick r:id="rId2"/>
              </a:rPr>
              <a:t>1974</a:t>
            </a:r>
            <a:r>
              <a:rPr lang="en-GB" sz="2000" dirty="0" smtClean="0"/>
              <a:t>, p. 122).</a:t>
            </a:r>
            <a:endParaRPr lang="fi-FI" sz="2000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3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prstClr val="black"/>
                </a:solidFill>
              </a:rPr>
              <a:t>Understanding the meaning of ‘randomness’, cont’d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i="1" dirty="0"/>
              <a:t>"In our terminology, </a:t>
            </a:r>
            <a:r>
              <a:rPr lang="en-GB" sz="2000" i="1" dirty="0">
                <a:solidFill>
                  <a:srgbClr val="0070C0"/>
                </a:solidFill>
              </a:rPr>
              <a:t>a probability is something that we assign, in order to represent a state of knowledge</a:t>
            </a:r>
            <a:r>
              <a:rPr lang="en-GB" sz="2000" i="1" dirty="0"/>
              <a:t>, or that we calculate from previously assigned probabilities according to the rules of probability theory. </a:t>
            </a:r>
            <a:r>
              <a:rPr lang="en-GB" sz="2000" i="1" dirty="0">
                <a:solidFill>
                  <a:srgbClr val="0070C0"/>
                </a:solidFill>
              </a:rPr>
              <a:t>A frequency is a factual property of the real world </a:t>
            </a:r>
            <a:r>
              <a:rPr lang="en-GB" sz="2000" i="1" dirty="0"/>
              <a:t>that we measure or estimate. The phrase 'estimating a probability' is just as much a logical incongruity as 'assigning a frequency' or 'drawing a square circle'. </a:t>
            </a:r>
            <a:br>
              <a:rPr lang="en-GB" sz="2000" i="1" dirty="0"/>
            </a:br>
            <a:r>
              <a:rPr lang="en-GB" sz="2000" i="1" dirty="0"/>
              <a:t/>
            </a:r>
            <a:br>
              <a:rPr lang="en-GB" sz="2000" i="1" dirty="0"/>
            </a:br>
            <a:r>
              <a:rPr lang="en-GB" sz="2000" i="1" dirty="0"/>
              <a:t>The fundamental, inescapable distinction between probability and frequency lies in this relativity principle: </a:t>
            </a:r>
            <a:r>
              <a:rPr lang="en-GB" sz="2000" i="1" dirty="0">
                <a:solidFill>
                  <a:srgbClr val="0070C0"/>
                </a:solidFill>
              </a:rPr>
              <a:t>probabilities change when we change our state of knowledge; frequencies do not </a:t>
            </a:r>
            <a:r>
              <a:rPr lang="en-GB" sz="2000" i="1" dirty="0" smtClean="0"/>
              <a:t>.“  </a:t>
            </a:r>
          </a:p>
          <a:p>
            <a:pPr marL="0" indent="0">
              <a:buNone/>
            </a:pPr>
            <a:r>
              <a:rPr lang="en-GB" sz="2000" i="1" dirty="0"/>
              <a:t> </a:t>
            </a:r>
            <a:r>
              <a:rPr lang="en-GB" sz="2000" i="1" dirty="0" smtClean="0"/>
              <a:t>  </a:t>
            </a:r>
            <a:r>
              <a:rPr lang="en-GB" sz="2000" dirty="0" smtClean="0"/>
              <a:t>(</a:t>
            </a:r>
            <a:r>
              <a:rPr lang="en-GB" sz="2000" dirty="0" err="1" smtClean="0"/>
              <a:t>Jaynes</a:t>
            </a:r>
            <a:r>
              <a:rPr lang="en-GB" sz="2000" dirty="0" smtClean="0"/>
              <a:t> 2003, p. 292)</a:t>
            </a:r>
          </a:p>
          <a:p>
            <a:endParaRPr lang="en-GB" sz="2000" dirty="0"/>
          </a:p>
          <a:p>
            <a:r>
              <a:rPr lang="en-GB" sz="2000" dirty="0" smtClean="0"/>
              <a:t> Jaynes, himself a physicist, thinks that the idea of objectively existing ‘physical’ probabilities is an example of human ‘projection fallacy’. </a:t>
            </a:r>
            <a:r>
              <a:rPr lang="en-GB" sz="2000" dirty="0">
                <a:solidFill>
                  <a:prstClr val="black"/>
                </a:solidFill>
              </a:rPr>
              <a:t>Jaynes also wants to say ‘probability for …’, instead of ‘probability of …’.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C0DE9-8B38-46A8-8573-10ADECB2D7A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44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5622</TotalTime>
  <Words>3672</Words>
  <Application>Microsoft Office PowerPoint</Application>
  <PresentationFormat>Widescreen</PresentationFormat>
  <Paragraphs>482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Cambria</vt:lpstr>
      <vt:lpstr>Cambria Math</vt:lpstr>
      <vt:lpstr>Office-teema</vt:lpstr>
      <vt:lpstr>Exactus Summer School "Modern statistical methods for natural scientists"  </vt:lpstr>
      <vt:lpstr>Understanding the meaning of ‘randomness’, or ‘uncertainty’, from different perspectives</vt:lpstr>
      <vt:lpstr>Understanding the meaning of ‘randomness’, cont’d:  </vt:lpstr>
      <vt:lpstr>Understanding the meaning of ‘randomness’, cont’d  </vt:lpstr>
      <vt:lpstr>Understanding the meaning of ‘randomness’, cont’d</vt:lpstr>
      <vt:lpstr>Understanding the meaning of ‘randomness’, cont’d</vt:lpstr>
      <vt:lpstr>Understanding the meaning of ‘randomness’, cont’d</vt:lpstr>
      <vt:lpstr>Understanding the meaning of ‘randomness’, cont’d</vt:lpstr>
      <vt:lpstr>Understanding the meaning of ‘randomness’, cont’d</vt:lpstr>
      <vt:lpstr>A simple demonstration: balls in boxes </vt:lpstr>
      <vt:lpstr>Balls in boxes: uncertainty of future outcomes</vt:lpstr>
      <vt:lpstr>Balls in boxes: uncertainty of future outcomes</vt:lpstr>
      <vt:lpstr>Balls in boxes: uncertainty of future outcomes</vt:lpstr>
      <vt:lpstr>Balls in boxes: uncertainty of future outcomes</vt:lpstr>
      <vt:lpstr>Balls in boxes: uncertainty of future outcomes</vt:lpstr>
      <vt:lpstr>Balls in boxes: more general expressions</vt:lpstr>
      <vt:lpstr>Balls in boxes: more general expressions </vt:lpstr>
      <vt:lpstr>Balls in boxes: unknown number of white balls</vt:lpstr>
      <vt:lpstr>Balls in boxes: unknown number of white balls</vt:lpstr>
      <vt:lpstr>Balls in boxes: ’inverse probability’</vt:lpstr>
      <vt:lpstr>Balls in boxes: ’inverse probability’ and Bayes’ formula</vt:lpstr>
      <vt:lpstr>Balls in boxes: ’inverse probability’ and Bayes’ formula</vt:lpstr>
      <vt:lpstr>Balls in boxes: ’inverse probability’ and Bayes’ formula</vt:lpstr>
      <vt:lpstr> Balls in boxes: inductive learning from data</vt:lpstr>
      <vt:lpstr>Balls in boxes: inductive learning from data</vt:lpstr>
      <vt:lpstr>Balls in boxes: remarks on independence</vt:lpstr>
      <vt:lpstr>Balls in boxes: inductive learning from data</vt:lpstr>
      <vt:lpstr> Balls in boxes: inductive learning from data </vt:lpstr>
      <vt:lpstr>Balls in boxes: inductive learning from data</vt:lpstr>
      <vt:lpstr>Balls in boxes: inductive learning from data</vt:lpstr>
      <vt:lpstr>Balls in boxes: inductive learning from data</vt:lpstr>
      <vt:lpstr>Quick comparison to classical/frequentist inference</vt:lpstr>
      <vt:lpstr>  Quick comparison to classical/frequentist inference</vt:lpstr>
      <vt:lpstr>Quick comparison to classical/frequentist inference</vt:lpstr>
      <vt:lpstr>A drawing pin in a glass jar</vt:lpstr>
      <vt:lpstr>A drawing pin in a glass jar</vt:lpstr>
      <vt:lpstr>A drawing pin in a glass jar: existence of parameter?</vt:lpstr>
      <vt:lpstr>A drawing pin in a glass jar: existence of parameter?</vt:lpstr>
      <vt:lpstr>A drawing pin in a glass jar: existence of parameter?</vt:lpstr>
      <vt:lpstr>A drawing pin in a glass jar: existence of parameter?</vt:lpstr>
      <vt:lpstr>A drawing pin in a glass jar: existence of parameter?</vt:lpstr>
      <vt:lpstr>A drawing pin in a glass jar: frequentist considerations</vt:lpstr>
      <vt:lpstr>A drawing pin in a glass jar: frequentist considerations</vt:lpstr>
      <vt:lpstr>A drawing pin in a glass jar: frequentist considerations</vt:lpstr>
      <vt:lpstr>A drawing pin in a glass jar: Bayesian considerations</vt:lpstr>
      <vt:lpstr>A drawing pin in a glass jar: Bayesian considerations</vt:lpstr>
      <vt:lpstr>A drawing pin in a glass jar: Bayesian considerations</vt:lpstr>
      <vt:lpstr>A drawing pin in a glass jar: Bayesian considerations</vt:lpstr>
      <vt:lpstr>A drawing pin in a glass jar: Bayesian considerations</vt:lpstr>
      <vt:lpstr>A drawing pin in a glass jar: practical implementation</vt:lpstr>
      <vt:lpstr>A drawing pin in a glass jar: practical implementation</vt:lpstr>
      <vt:lpstr>A drawing pin in a glass jar: practical implementation</vt:lpstr>
      <vt:lpstr>A drawing pin in a glass jar: practical implementation</vt:lpstr>
      <vt:lpstr>A drawing pin in a glass jar: practical implementation</vt:lpstr>
      <vt:lpstr>A drawing pin in a glass jar: practical implementation</vt:lpstr>
      <vt:lpstr>A drawing pin in a glass jar: practical implementation</vt:lpstr>
      <vt:lpstr>A drawing pin in a glass jar: practical implementation</vt:lpstr>
      <vt:lpstr>Time permitting, and if there is interest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Elja Arjas</dc:creator>
  <cp:lastModifiedBy>Perman, Mihael</cp:lastModifiedBy>
  <cp:revision>203</cp:revision>
  <dcterms:created xsi:type="dcterms:W3CDTF">2014-08-27T06:33:15Z</dcterms:created>
  <dcterms:modified xsi:type="dcterms:W3CDTF">2016-11-25T14:09:34Z</dcterms:modified>
</cp:coreProperties>
</file>